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  <p:sldMasterId id="2147483660" r:id="rId2"/>
  </p:sldMasterIdLst>
  <p:notesMasterIdLst>
    <p:notesMasterId r:id="rId42"/>
  </p:notesMasterIdLst>
  <p:sldIdLst>
    <p:sldId id="256" r:id="rId3"/>
    <p:sldId id="257" r:id="rId4"/>
    <p:sldId id="343" r:id="rId5"/>
    <p:sldId id="258" r:id="rId6"/>
    <p:sldId id="261" r:id="rId7"/>
    <p:sldId id="296" r:id="rId8"/>
    <p:sldId id="309" r:id="rId9"/>
    <p:sldId id="337" r:id="rId10"/>
    <p:sldId id="288" r:id="rId11"/>
    <p:sldId id="298" r:id="rId12"/>
    <p:sldId id="310" r:id="rId13"/>
    <p:sldId id="299" r:id="rId14"/>
    <p:sldId id="338" r:id="rId15"/>
    <p:sldId id="301" r:id="rId16"/>
    <p:sldId id="339" r:id="rId17"/>
    <p:sldId id="289" r:id="rId18"/>
    <p:sldId id="348" r:id="rId19"/>
    <p:sldId id="349" r:id="rId20"/>
    <p:sldId id="303" r:id="rId21"/>
    <p:sldId id="347" r:id="rId22"/>
    <p:sldId id="344" r:id="rId23"/>
    <p:sldId id="350" r:id="rId24"/>
    <p:sldId id="360" r:id="rId25"/>
    <p:sldId id="287" r:id="rId26"/>
    <p:sldId id="307" r:id="rId27"/>
    <p:sldId id="355" r:id="rId28"/>
    <p:sldId id="341" r:id="rId29"/>
    <p:sldId id="356" r:id="rId30"/>
    <p:sldId id="357" r:id="rId31"/>
    <p:sldId id="335" r:id="rId32"/>
    <p:sldId id="294" r:id="rId33"/>
    <p:sldId id="302" r:id="rId34"/>
    <p:sldId id="351" r:id="rId35"/>
    <p:sldId id="352" r:id="rId36"/>
    <p:sldId id="353" r:id="rId37"/>
    <p:sldId id="336" r:id="rId38"/>
    <p:sldId id="328" r:id="rId39"/>
    <p:sldId id="354" r:id="rId40"/>
    <p:sldId id="286" r:id="rId41"/>
  </p:sldIdLst>
  <p:sldSz cx="18288000" cy="10287000"/>
  <p:notesSz cx="6858000" cy="9144000"/>
  <p:embeddedFontLs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MaruBuri Bold" panose="020B0600000101010101" charset="0"/>
      <p:bold r:id="rId47"/>
    </p:embeddedFont>
    <p:embeddedFont>
      <p:font typeface="Noto Sans" panose="020B0600000101010101" charset="0"/>
      <p:regular r:id="rId48"/>
      <p:bold r:id="rId49"/>
      <p:italic r:id="rId50"/>
      <p:boldItalic r:id="rId51"/>
    </p:embeddedFont>
    <p:embeddedFont>
      <p:font typeface="Ubuntu" panose="020B0600000101010101" charset="0"/>
      <p:regular r:id="rId52"/>
      <p:bold r:id="rId53"/>
      <p:italic r:id="rId54"/>
      <p:boldItalic r:id="rId55"/>
    </p:embeddedFont>
    <p:embeddedFont>
      <p:font typeface="나눔고딕" panose="020D0604000000000000" pitchFamily="50" charset="-127"/>
      <p:regular r:id="rId56"/>
    </p:embeddedFont>
    <p:embeddedFont>
      <p:font typeface="맑은 고딕" panose="020B0503020000020004" pitchFamily="50" charset="-127"/>
      <p:regular r:id="rId57"/>
      <p:bold r:id="rId58"/>
    </p:embeddedFont>
    <p:embeddedFont>
      <p:font typeface="맑은 고딕" panose="020B0503020000020004" pitchFamily="50" charset="-127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3" pos="10750" userDrawn="1">
          <p15:clr>
            <a:srgbClr val="000000"/>
          </p15:clr>
        </p15:guide>
        <p15:guide id="4" pos="6667" userDrawn="1">
          <p15:clr>
            <a:srgbClr val="000000"/>
          </p15:clr>
        </p15:guide>
        <p15:guide id="6" pos="770" userDrawn="1">
          <p15:clr>
            <a:srgbClr val="000000"/>
          </p15:clr>
        </p15:guide>
        <p15:guide id="7" orient="horz" pos="1652" userDrawn="1">
          <p15:clr>
            <a:srgbClr val="000000"/>
          </p15:clr>
        </p15:guide>
        <p15:guide id="8" orient="horz" pos="6480" userDrawn="1">
          <p15:clr>
            <a:srgbClr val="000000"/>
          </p15:clr>
        </p15:guide>
        <p15:guide id="9" orient="horz" pos="5712" userDrawn="1">
          <p15:clr>
            <a:srgbClr val="000000"/>
          </p15:clr>
        </p15:guide>
        <p15:guide id="10" pos="2925" userDrawn="1">
          <p15:clr>
            <a:srgbClr val="000000"/>
          </p15:clr>
        </p15:guide>
        <p15:guide id="12" pos="8028" userDrawn="1">
          <p15:clr>
            <a:srgbClr val="000000"/>
          </p15:clr>
        </p15:guide>
      </p15:sldGuideLst>
    </p:ext>
    <p:ext uri="GoogleSlidesCustomDataVersion2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64" roundtripDataSignature="AMtx7mjLtR6+llQpX6bsHtEmikajPev3f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3274C"/>
    <a:srgbClr val="007CC4"/>
    <a:srgbClr val="129FD9"/>
    <a:srgbClr val="65656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4757A28-2E28-4AA9-B066-7CF037C45422}">
  <a:tblStyle styleId="{F4757A28-2E28-4AA9-B066-7CF037C4542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51" autoAdjust="0"/>
    <p:restoredTop sz="95196" autoAdjust="0"/>
  </p:normalViewPr>
  <p:slideViewPr>
    <p:cSldViewPr snapToGrid="0">
      <p:cViewPr>
        <p:scale>
          <a:sx n="50" d="100"/>
          <a:sy n="50" d="100"/>
        </p:scale>
        <p:origin x="1090" y="187"/>
      </p:cViewPr>
      <p:guideLst>
        <p:guide pos="10750"/>
        <p:guide pos="6667"/>
        <p:guide pos="770"/>
        <p:guide orient="horz" pos="1652"/>
        <p:guide orient="horz" pos="6480"/>
        <p:guide orient="horz" pos="5712"/>
        <p:guide pos="2925"/>
        <p:guide pos="8028"/>
      </p:guideLst>
    </p:cSldViewPr>
  </p:slideViewPr>
  <p:outlineViewPr>
    <p:cViewPr>
      <p:scale>
        <a:sx n="33" d="100"/>
        <a:sy n="33" d="100"/>
      </p:scale>
      <p:origin x="0" y="-1325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-5285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8" Type="http://schemas.openxmlformats.org/officeDocument/2006/relationships/tableStyles" Target="tableStyle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66" Type="http://schemas.openxmlformats.org/officeDocument/2006/relationships/viewProps" Target="viewProps.xml"/><Relationship Id="rId5" Type="http://schemas.openxmlformats.org/officeDocument/2006/relationships/slide" Target="slides/slide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customschemas.google.com/relationships/presentationmetadata" Target="metadata"/><Relationship Id="rId8" Type="http://schemas.openxmlformats.org/officeDocument/2006/relationships/slide" Target="slides/slide6.xml"/><Relationship Id="rId51" Type="http://schemas.openxmlformats.org/officeDocument/2006/relationships/font" Target="fonts/font9.fntdata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font" Target="fonts/font4.fntdata"/><Relationship Id="rId67" Type="http://schemas.openxmlformats.org/officeDocument/2006/relationships/theme" Target="theme/theme1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font" Target="fonts/font1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5" Type="http://schemas.openxmlformats.org/officeDocument/2006/relationships/presProps" Target="presProp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5" name="Google Shape;145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1459936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3549355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136794667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3109788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7947059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17161706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7400907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1363782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2828764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0975304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g30380bc48d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5" name="Google Shape;155;g30380bc48d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0" name="Google Shape;700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01" name="Google Shape;701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641255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1404762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2230227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354689880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g3160e6660d3_1_6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33" name="Google Shape;233;g3160e6660d3_1_6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6888375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2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2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2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2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2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Comparison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60e6660d3_1_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3160e6660d3_1_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g3160e6660d3_1_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7" name="Google Shape;107;g3160e6660d3_1_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g3160e6660d3_1_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9" name="Google Shape;109;g3160e6660d3_1_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3160e6660d3_1_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3160e6660d3_1_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536117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3160e6660d3_1_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8" name="Google Shape;88;g3160e6660d3_1_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9" name="Google Shape;89;g3160e6660d3_1_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3160e6660d3_1_23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5" name="Google Shape;105;g3160e6660d3_1_23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6" name="Google Shape;106;g3160e6660d3_1_23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7" name="Google Shape;107;g3160e6660d3_1_23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108" name="Google Shape;108;g3160e6660d3_1_23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lnSpc>
                <a:spcPct val="100000"/>
              </a:lnSpc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109" name="Google Shape;109;g3160e6660d3_1_2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0" name="Google Shape;110;g3160e6660d3_1_2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1" name="Google Shape;111;g3160e6660d3_1_2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3160e6660d3_1_32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4" name="Google Shape;114;g3160e6660d3_1_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5" name="Google Shape;115;g3160e6660d3_1_3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6" name="Google Shape;116;g3160e6660d3_1_3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3160e6660d3_1_37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19" name="Google Shape;119;g3160e6660d3_1_37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120" name="Google Shape;120;g3160e6660d3_1_37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1" name="Google Shape;121;g3160e6660d3_1_3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2" name="Google Shape;122;g3160e6660d3_1_3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3" name="Google Shape;123;g3160e6660d3_1_3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3160e6660d3_1_44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6" name="Google Shape;126;g3160e6660d3_1_44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127" name="Google Shape;127;g3160e6660d3_1_44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lnSpc>
                <a:spcPct val="100000"/>
              </a:lnSpc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lnSpc>
                <a:spcPct val="10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lnSpc>
                <a:spcPct val="100000"/>
              </a:lnSpc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128" name="Google Shape;128;g3160e6660d3_1_4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29" name="Google Shape;129;g3160e6660d3_1_4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0" name="Google Shape;130;g3160e6660d3_1_4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160e6660d3_1_5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3" name="Google Shape;133;g3160e6660d3_1_5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34" name="Google Shape;134;g3160e6660d3_1_5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5" name="Google Shape;135;g3160e6660d3_1_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3160e6660d3_1_5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160e6660d3_1_57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9" name="Google Shape;139;g3160e6660d3_1_57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100000"/>
              </a:lnSpc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140" name="Google Shape;140;g3160e6660d3_1_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1" name="Google Shape;141;g3160e6660d3_1_5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2" name="Google Shape;142;g3160e6660d3_1_5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1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1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1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1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1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1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1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1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1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1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1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1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1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1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1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2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2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2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2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2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2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2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2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2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5" Type="http://schemas.openxmlformats.org/officeDocument/2006/relationships/slideLayout" Target="../slideLayouts/slideLayout16.xml"/><Relationship Id="rId4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70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3160e6660d3_1_0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2" name="Google Shape;82;g3160e6660d3_1_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lnSpc>
                <a:spcPct val="100000"/>
              </a:lnSpc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lnSpc>
                <a:spcPct val="100000"/>
              </a:lnSpc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lnSpc>
                <a:spcPct val="100000"/>
              </a:lnSpc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3" name="Google Shape;83;g3160e6660d3_1_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4" name="Google Shape;84;g3160e6660d3_1_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5" name="Google Shape;85;g3160e6660d3_1_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1" r:id="rId1"/>
    <p:sldLayoutId id="2147483664" r:id="rId2"/>
    <p:sldLayoutId id="2147483665" r:id="rId3"/>
    <p:sldLayoutId id="2147483666" r:id="rId4"/>
    <p:sldLayoutId id="2147483667" r:id="rId5"/>
    <p:sldLayoutId id="2147483668" r:id="rId6"/>
    <p:sldLayoutId id="2147483669" r:id="rId7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11.png"/><Relationship Id="rId7" Type="http://schemas.openxmlformats.org/officeDocument/2006/relationships/image" Target="../media/image2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27.pn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png"/><Relationship Id="rId4" Type="http://schemas.openxmlformats.org/officeDocument/2006/relationships/image" Target="../media/image12.png"/><Relationship Id="rId9" Type="http://schemas.openxmlformats.org/officeDocument/2006/relationships/image" Target="../media/image3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0"/>
        </a:solidFill>
        <a:effectLst/>
      </p:bgPr>
    </p:bg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7" name="Google Shape;147;p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563100" y="736600"/>
            <a:ext cx="15366999" cy="11760201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p1"/>
          <p:cNvSpPr txBox="1"/>
          <p:nvPr/>
        </p:nvSpPr>
        <p:spPr>
          <a:xfrm>
            <a:off x="1358900" y="3479800"/>
            <a:ext cx="7817400" cy="28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000" b="1">
                <a:solidFill>
                  <a:srgbClr val="FFFFFF"/>
                </a:solidFill>
                <a:latin typeface="ONE Mobile Title OTF"/>
                <a:ea typeface="Calibri"/>
                <a:cs typeface="Calibri"/>
                <a:sym typeface="Calibri"/>
              </a:rPr>
              <a:t>S</a:t>
            </a:r>
            <a:r>
              <a:rPr lang="en-US" altLang="ko-KR" sz="11000" b="1">
                <a:solidFill>
                  <a:srgbClr val="FFFFFF"/>
                </a:solidFill>
                <a:latin typeface="ONE Mobile Title OTF"/>
                <a:ea typeface="Calibri"/>
                <a:cs typeface="Calibri"/>
                <a:sym typeface="Calibri"/>
              </a:rPr>
              <a:t>IX</a:t>
            </a:r>
            <a:r>
              <a:rPr lang="ko-KR" sz="11000" b="1">
                <a:solidFill>
                  <a:srgbClr val="FFFFFF"/>
                </a:solidFill>
                <a:latin typeface="ONE Mobile Title OTF"/>
                <a:ea typeface="Calibri"/>
                <a:cs typeface="Calibri"/>
                <a:sym typeface="Calibri"/>
              </a:rPr>
              <a:t>NET</a:t>
            </a:r>
            <a:r>
              <a:rPr lang="ko-KR" altLang="en-US" sz="9000" b="1">
                <a:solidFill>
                  <a:srgbClr val="FFFFFF"/>
                </a:solidFill>
                <a:latin typeface="ONE Mobile Title OTF"/>
                <a:ea typeface="Calibri"/>
                <a:cs typeface="Calibri"/>
                <a:sym typeface="Calibri"/>
              </a:rPr>
              <a:t> </a:t>
            </a:r>
            <a:r>
              <a:rPr lang="ko-KR" sz="9000" b="1">
                <a:solidFill>
                  <a:srgbClr val="FFFFFF"/>
                </a:solidFill>
                <a:latin typeface="ONE Mobile Title OTF"/>
                <a:ea typeface="Calibri"/>
                <a:cs typeface="Calibri"/>
                <a:sym typeface="Calibri"/>
              </a:rPr>
              <a:t>제안서</a:t>
            </a:r>
            <a:endParaRPr sz="9000" b="1">
              <a:latin typeface="ONE Mobile Title OTF"/>
            </a:endParaRPr>
          </a:p>
        </p:txBody>
      </p:sp>
      <p:sp>
        <p:nvSpPr>
          <p:cNvPr id="149" name="Google Shape;149;p1"/>
          <p:cNvSpPr txBox="1"/>
          <p:nvPr/>
        </p:nvSpPr>
        <p:spPr>
          <a:xfrm>
            <a:off x="1358900" y="2501900"/>
            <a:ext cx="7564800" cy="100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5000" b="1">
                <a:solidFill>
                  <a:srgbClr val="01B8E8"/>
                </a:solidFill>
                <a:latin typeface="Calibri"/>
                <a:ea typeface="Calibri"/>
                <a:cs typeface="Calibri"/>
                <a:sym typeface="Calibri"/>
              </a:rPr>
              <a:t>시스코 보안 아카데미 1기</a:t>
            </a:r>
            <a:endParaRPr sz="5000" b="1"/>
          </a:p>
        </p:txBody>
      </p:sp>
      <p:pic>
        <p:nvPicPr>
          <p:cNvPr id="150" name="Google Shape;150;p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178560" y="8768080"/>
            <a:ext cx="1541690" cy="528370"/>
          </a:xfrm>
          <a:prstGeom prst="rect">
            <a:avLst/>
          </a:prstGeom>
          <a:noFill/>
          <a:ln>
            <a:noFill/>
          </a:ln>
        </p:spPr>
      </p:pic>
      <p:sp>
        <p:nvSpPr>
          <p:cNvPr id="151" name="Google Shape;151;p1"/>
          <p:cNvSpPr txBox="1"/>
          <p:nvPr/>
        </p:nvSpPr>
        <p:spPr>
          <a:xfrm>
            <a:off x="1358900" y="8884970"/>
            <a:ext cx="1168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2500" b="1"/>
              <a:t>6</a:t>
            </a:r>
            <a:r>
              <a:rPr lang="ko-KR" altLang="en-US" sz="2500" b="1"/>
              <a:t>조</a:t>
            </a:r>
            <a:endParaRPr sz="2500" b="1"/>
          </a:p>
        </p:txBody>
      </p:sp>
      <p:sp>
        <p:nvSpPr>
          <p:cNvPr id="152" name="Google Shape;152;p1"/>
          <p:cNvSpPr txBox="1"/>
          <p:nvPr/>
        </p:nvSpPr>
        <p:spPr>
          <a:xfrm>
            <a:off x="2893150" y="8884920"/>
            <a:ext cx="40926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2500" b="1">
                <a:solidFill>
                  <a:srgbClr val="00CFFF"/>
                </a:solidFill>
                <a:latin typeface="Calibri"/>
                <a:ea typeface="Calibri"/>
                <a:cs typeface="Calibri"/>
                <a:sym typeface="Calibri"/>
              </a:rPr>
              <a:t>김시언</a:t>
            </a:r>
            <a:r>
              <a:rPr lang="ko-KR" sz="2500" b="1" i="0" u="none" strike="noStrike" cap="none">
                <a:solidFill>
                  <a:srgbClr val="00CFFF"/>
                </a:solidFill>
                <a:latin typeface="Noto Sans"/>
                <a:ea typeface="Noto Sans"/>
                <a:cs typeface="Noto Sans"/>
                <a:sym typeface="Noto Sans"/>
              </a:rPr>
              <a:t>     </a:t>
            </a:r>
            <a:r>
              <a:rPr lang="ko-KR" sz="2500" b="1">
                <a:solidFill>
                  <a:srgbClr val="00CFFF"/>
                </a:solidFill>
                <a:latin typeface="Noto Sans"/>
                <a:ea typeface="Noto Sans"/>
                <a:cs typeface="Noto Sans"/>
                <a:sym typeface="Noto Sans"/>
              </a:rPr>
              <a:t>김세현</a:t>
            </a:r>
            <a:r>
              <a:rPr lang="en-US" altLang="ko-KR" sz="2500" b="1">
                <a:solidFill>
                  <a:srgbClr val="00CFFF"/>
                </a:solidFill>
                <a:latin typeface="Noto Sans"/>
                <a:ea typeface="Noto Sans"/>
                <a:cs typeface="Noto Sans"/>
                <a:sym typeface="Noto Sans"/>
              </a:rPr>
              <a:t>     </a:t>
            </a:r>
            <a:r>
              <a:rPr lang="ko-KR" sz="2500" b="1">
                <a:solidFill>
                  <a:srgbClr val="00CFFF"/>
                </a:solidFill>
                <a:latin typeface="Noto Sans"/>
                <a:ea typeface="Noto Sans"/>
                <a:cs typeface="Noto Sans"/>
                <a:sym typeface="Noto Sans"/>
              </a:rPr>
              <a:t>이원석</a:t>
            </a:r>
            <a:endParaRPr sz="2500" b="1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-510"/>
            <a:ext cx="9817713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ko-KR" altLang="en-US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본사 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lang="en-US" altLang="ko-KR" sz="4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FHRP</a:t>
            </a:r>
            <a:r>
              <a:rPr lang="en-US" alt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ko-KR" altLang="en-US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기술 비교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4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160e6660d3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60e6660d3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3B4C55-DAEF-4A60-A696-F2B27FB17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341202"/>
              </p:ext>
            </p:extLst>
          </p:nvPr>
        </p:nvGraphicFramePr>
        <p:xfrm>
          <a:off x="1222375" y="2622550"/>
          <a:ext cx="15843250" cy="6445248"/>
        </p:xfrm>
        <a:graphic>
          <a:graphicData uri="http://schemas.openxmlformats.org/drawingml/2006/table">
            <a:tbl>
              <a:tblPr>
                <a:tableStyleId>{F4757A28-2E28-4AA9-B066-7CF037C45422}</a:tableStyleId>
              </a:tblPr>
              <a:tblGrid>
                <a:gridCol w="2879724">
                  <a:extLst>
                    <a:ext uri="{9D8B030D-6E8A-4147-A177-3AD203B41FA5}">
                      <a16:colId xmlns:a16="http://schemas.microsoft.com/office/drawing/2014/main" val="3857883618"/>
                    </a:ext>
                  </a:extLst>
                </a:gridCol>
                <a:gridCol w="4325621">
                  <a:extLst>
                    <a:ext uri="{9D8B030D-6E8A-4147-A177-3AD203B41FA5}">
                      <a16:colId xmlns:a16="http://schemas.microsoft.com/office/drawing/2014/main" val="4034019436"/>
                    </a:ext>
                  </a:extLst>
                </a:gridCol>
                <a:gridCol w="4320092">
                  <a:extLst>
                    <a:ext uri="{9D8B030D-6E8A-4147-A177-3AD203B41FA5}">
                      <a16:colId xmlns:a16="http://schemas.microsoft.com/office/drawing/2014/main" val="3893887435"/>
                    </a:ext>
                  </a:extLst>
                </a:gridCol>
                <a:gridCol w="4317813">
                  <a:extLst>
                    <a:ext uri="{9D8B030D-6E8A-4147-A177-3AD203B41FA5}">
                      <a16:colId xmlns:a16="http://schemas.microsoft.com/office/drawing/2014/main" val="1338403717"/>
                    </a:ext>
                  </a:extLst>
                </a:gridCol>
              </a:tblGrid>
              <a:tr h="12816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항목</a:t>
                      </a:r>
                      <a:endParaRPr lang="ko-KR" altLang="en-US" sz="3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HSRP</a:t>
                      </a:r>
                      <a:endParaRPr lang="en-US" sz="40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VRRP</a:t>
                      </a:r>
                      <a:endParaRPr lang="en-US" sz="40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GLBP</a:t>
                      </a:r>
                      <a:endParaRPr lang="en-US" sz="40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78778"/>
                  </a:ext>
                </a:extLst>
              </a:tr>
              <a:tr h="12909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 dirty="0">
                          <a:effectLst/>
                          <a:latin typeface="Ubuntu" panose="020B0600000101010101" charset="0"/>
                        </a:rPr>
                        <a:t>설명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Cisco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전용 프로토콜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Active/Standby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구조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표준 프로토콜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Master/Backup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구조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Cisco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전용 프로토콜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Active/Active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구조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3905747967"/>
                  </a:ext>
                </a:extLst>
              </a:tr>
              <a:tr h="12909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간단한 설정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다양한 장비와의 호환성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고가용성과 부하분산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079785990"/>
                  </a:ext>
                </a:extLst>
              </a:tr>
              <a:tr h="12909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타사 장비와의 호환성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로드밸런싱 미지원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로드밸런싱 미지원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타사 장비와의 호환성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92334229"/>
                  </a:ext>
                </a:extLst>
              </a:tr>
              <a:tr h="12909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적용대상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Cisco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장비로 구성된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네트워크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멀티벤더 네트워크 환경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트래픽 부하가 높은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Cisco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네트워크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993788861"/>
                  </a:ext>
                </a:extLst>
              </a:tr>
            </a:tbl>
          </a:graphicData>
        </a:graphic>
      </p:graphicFrame>
      <p:sp>
        <p:nvSpPr>
          <p:cNvPr id="8" name="Google Shape;1371;g2f401d67a6d_0_2299">
            <a:extLst>
              <a:ext uri="{FF2B5EF4-FFF2-40B4-BE49-F238E27FC236}">
                <a16:creationId xmlns:a16="http://schemas.microsoft.com/office/drawing/2014/main" id="{7306008E-4E5B-4785-8810-6F1CB15EBD8F}"/>
              </a:ext>
            </a:extLst>
          </p:cNvPr>
          <p:cNvSpPr txBox="1"/>
          <p:nvPr/>
        </p:nvSpPr>
        <p:spPr>
          <a:xfrm>
            <a:off x="12744450" y="2622549"/>
            <a:ext cx="4321175" cy="644524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523619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F88F2BB-8DA0-434E-8990-9F747CB8444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DAC49A1-1202-4C73-BDE5-E92584568223}"/>
              </a:ext>
            </a:extLst>
          </p:cNvPr>
          <p:cNvSpPr txBox="1"/>
          <p:nvPr/>
        </p:nvSpPr>
        <p:spPr>
          <a:xfrm>
            <a:off x="0" y="0"/>
            <a:ext cx="4373880" cy="7848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3500" b="1">
                <a:solidFill>
                  <a:srgbClr val="13274C"/>
                </a:solidFill>
              </a:rPr>
              <a:t> </a:t>
            </a:r>
            <a:r>
              <a:rPr lang="en-US" altLang="ko-KR" sz="3500" b="1">
                <a:solidFill>
                  <a:srgbClr val="13274C"/>
                </a:solidFill>
              </a:rPr>
              <a:t>GLBP Config</a:t>
            </a:r>
            <a:endParaRPr lang="ko-KR" altLang="en-US" sz="35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891487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0"/>
            <a:ext cx="9817713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ko-KR" altLang="en-US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본사 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lang="en-US" alt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Routing Protocol </a:t>
            </a:r>
            <a:r>
              <a:rPr lang="ko-KR" altLang="en-US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기술 비교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4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160e6660d3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60e6660d3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3B4C55-DAEF-4A60-A696-F2B27FB17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8632055"/>
              </p:ext>
            </p:extLst>
          </p:nvPr>
        </p:nvGraphicFramePr>
        <p:xfrm>
          <a:off x="1222375" y="2622550"/>
          <a:ext cx="15843250" cy="6445250"/>
        </p:xfrm>
        <a:graphic>
          <a:graphicData uri="http://schemas.openxmlformats.org/drawingml/2006/table">
            <a:tbl>
              <a:tblPr>
                <a:tableStyleId>{F4757A28-2E28-4AA9-B066-7CF037C45422}</a:tableStyleId>
              </a:tblPr>
              <a:tblGrid>
                <a:gridCol w="2879724">
                  <a:extLst>
                    <a:ext uri="{9D8B030D-6E8A-4147-A177-3AD203B41FA5}">
                      <a16:colId xmlns:a16="http://schemas.microsoft.com/office/drawing/2014/main" val="3857883618"/>
                    </a:ext>
                  </a:extLst>
                </a:gridCol>
                <a:gridCol w="6481763">
                  <a:extLst>
                    <a:ext uri="{9D8B030D-6E8A-4147-A177-3AD203B41FA5}">
                      <a16:colId xmlns:a16="http://schemas.microsoft.com/office/drawing/2014/main" val="4034019436"/>
                    </a:ext>
                  </a:extLst>
                </a:gridCol>
                <a:gridCol w="6481763">
                  <a:extLst>
                    <a:ext uri="{9D8B030D-6E8A-4147-A177-3AD203B41FA5}">
                      <a16:colId xmlns:a16="http://schemas.microsoft.com/office/drawing/2014/main" val="1338403717"/>
                    </a:ext>
                  </a:extLst>
                </a:gridCol>
              </a:tblGrid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항목</a:t>
                      </a:r>
                      <a:endParaRPr lang="ko-KR" altLang="en-US" sz="3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EIGRP</a:t>
                      </a:r>
                      <a:endParaRPr lang="en-US" sz="40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OSPF</a:t>
                      </a:r>
                      <a:endParaRPr lang="en-US" sz="40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78778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 dirty="0">
                          <a:effectLst/>
                          <a:latin typeface="Ubuntu" panose="020B0600000101010101" charset="0"/>
                        </a:rPr>
                        <a:t>설명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하이브리드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(Distance-Vetor &amp; Link-State)</a:t>
                      </a:r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Cisco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전용 라우팅 프로토콜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Link-State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 라우팅 프로토콜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3905747967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빠른 수렴 속도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(DUAL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알고리즘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대규모 네트워크에서의 효율성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(Area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기반 설계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079785990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타사 장비와의 호환성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초기 설정 및 관리 복잡성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92334229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적용대상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Cisco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장비로 구성된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중소규모 네트워크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대규모 네트워크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993788861"/>
                  </a:ext>
                </a:extLst>
              </a:tr>
            </a:tbl>
          </a:graphicData>
        </a:graphic>
      </p:graphicFrame>
      <p:sp>
        <p:nvSpPr>
          <p:cNvPr id="7" name="Google Shape;1371;g2f401d67a6d_0_2299">
            <a:extLst>
              <a:ext uri="{FF2B5EF4-FFF2-40B4-BE49-F238E27FC236}">
                <a16:creationId xmlns:a16="http://schemas.microsoft.com/office/drawing/2014/main" id="{DF54B7FE-AF30-49D8-9E32-1DC38F697C92}"/>
              </a:ext>
            </a:extLst>
          </p:cNvPr>
          <p:cNvSpPr txBox="1"/>
          <p:nvPr/>
        </p:nvSpPr>
        <p:spPr>
          <a:xfrm>
            <a:off x="10583863" y="2622551"/>
            <a:ext cx="6481762" cy="644524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3995298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FCA68A1E-50B3-4548-A444-3FEC3F5AF38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84F843-B39B-45B1-A6A6-68F563155935}"/>
              </a:ext>
            </a:extLst>
          </p:cNvPr>
          <p:cNvSpPr txBox="1"/>
          <p:nvPr/>
        </p:nvSpPr>
        <p:spPr>
          <a:xfrm>
            <a:off x="0" y="0"/>
            <a:ext cx="4373880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OSPF Config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36C2592-B9EA-4AE2-92D5-022661197EB4}"/>
              </a:ext>
            </a:extLst>
          </p:cNvPr>
          <p:cNvSpPr txBox="1"/>
          <p:nvPr/>
        </p:nvSpPr>
        <p:spPr>
          <a:xfrm>
            <a:off x="5768789" y="4666446"/>
            <a:ext cx="9547411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500" b="1">
                <a:solidFill>
                  <a:srgbClr val="FF0000"/>
                </a:solidFill>
                <a:latin typeface="Ubuntu" panose="020B0600000101010101" charset="0"/>
              </a:rPr>
              <a:t>추후 신관과 본관의 역할 변경시</a:t>
            </a:r>
            <a:r>
              <a:rPr lang="en-US" altLang="ko-KR" sz="2500" b="1">
                <a:solidFill>
                  <a:srgbClr val="FF0000"/>
                </a:solidFill>
                <a:latin typeface="Ubuntu" panose="020B0600000101010101" charset="0"/>
              </a:rPr>
              <a:t>, </a:t>
            </a:r>
            <a:r>
              <a:rPr lang="ko-KR" altLang="en-US" sz="2500" b="1">
                <a:solidFill>
                  <a:srgbClr val="FF0000"/>
                </a:solidFill>
                <a:latin typeface="Ubuntu" panose="020B0600000101010101" charset="0"/>
              </a:rPr>
              <a:t>유연성을 높일 수 있도록 설계</a:t>
            </a:r>
            <a:r>
              <a:rPr lang="en-US" altLang="ko-KR" sz="2500" b="1">
                <a:solidFill>
                  <a:srgbClr val="FF0000"/>
                </a:solidFill>
                <a:latin typeface="Ubuntu" panose="020B0600000101010101" charset="0"/>
              </a:rPr>
              <a:t> </a:t>
            </a:r>
            <a:r>
              <a:rPr lang="ko-KR" altLang="en-US" sz="2500" b="1">
                <a:solidFill>
                  <a:srgbClr val="FF0000"/>
                </a:solidFill>
                <a:latin typeface="Ubuntu" panose="020B0600000101010101" charset="0"/>
              </a:rPr>
              <a:t> 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83732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0"/>
            <a:ext cx="9817713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ko-KR" altLang="en-US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본사 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lang="en-US" alt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Link Aggregation </a:t>
            </a:r>
            <a:r>
              <a:rPr lang="ko-KR" altLang="en-US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기술 비교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4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160e6660d3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60e6660d3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3B4C55-DAEF-4A60-A696-F2B27FB17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2947710"/>
              </p:ext>
            </p:extLst>
          </p:nvPr>
        </p:nvGraphicFramePr>
        <p:xfrm>
          <a:off x="1222375" y="2622550"/>
          <a:ext cx="15843250" cy="6445250"/>
        </p:xfrm>
        <a:graphic>
          <a:graphicData uri="http://schemas.openxmlformats.org/drawingml/2006/table">
            <a:tbl>
              <a:tblPr>
                <a:tableStyleId>{F4757A28-2E28-4AA9-B066-7CF037C45422}</a:tableStyleId>
              </a:tblPr>
              <a:tblGrid>
                <a:gridCol w="2879724">
                  <a:extLst>
                    <a:ext uri="{9D8B030D-6E8A-4147-A177-3AD203B41FA5}">
                      <a16:colId xmlns:a16="http://schemas.microsoft.com/office/drawing/2014/main" val="3857883618"/>
                    </a:ext>
                  </a:extLst>
                </a:gridCol>
                <a:gridCol w="6481763">
                  <a:extLst>
                    <a:ext uri="{9D8B030D-6E8A-4147-A177-3AD203B41FA5}">
                      <a16:colId xmlns:a16="http://schemas.microsoft.com/office/drawing/2014/main" val="4034019436"/>
                    </a:ext>
                  </a:extLst>
                </a:gridCol>
                <a:gridCol w="6481763">
                  <a:extLst>
                    <a:ext uri="{9D8B030D-6E8A-4147-A177-3AD203B41FA5}">
                      <a16:colId xmlns:a16="http://schemas.microsoft.com/office/drawing/2014/main" val="1338403717"/>
                    </a:ext>
                  </a:extLst>
                </a:gridCol>
              </a:tblGrid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3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PAgP</a:t>
                      </a:r>
                      <a:endParaRPr lang="en-US" sz="40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LACP</a:t>
                      </a:r>
                      <a:endParaRPr lang="en-US" sz="40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78778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 dirty="0">
                          <a:effectLst/>
                          <a:latin typeface="Ubuntu" panose="020B0600000101010101" charset="0"/>
                        </a:rPr>
                        <a:t>설명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Cisco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전용 프로토콜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IEEE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표준 프로토콜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3905747967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간단한 설정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Cisco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장비 간 최적화된 성능 제공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다양한 벤더 장비 간 호환성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079785990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Cisco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장비 외 사용 불가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비교적 복잡한 설정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92334229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적용대상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Cisco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장비를 사용하는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소규모 네트워크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멀티벤더 장비를 사용하는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대규모 네트워크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993788861"/>
                  </a:ext>
                </a:extLst>
              </a:tr>
            </a:tbl>
          </a:graphicData>
        </a:graphic>
      </p:graphicFrame>
      <p:sp>
        <p:nvSpPr>
          <p:cNvPr id="8" name="Google Shape;1371;g2f401d67a6d_0_2299">
            <a:extLst>
              <a:ext uri="{FF2B5EF4-FFF2-40B4-BE49-F238E27FC236}">
                <a16:creationId xmlns:a16="http://schemas.microsoft.com/office/drawing/2014/main" id="{9190DBE7-4349-409F-B2F1-89C3B3A02FC0}"/>
              </a:ext>
            </a:extLst>
          </p:cNvPr>
          <p:cNvSpPr txBox="1"/>
          <p:nvPr/>
        </p:nvSpPr>
        <p:spPr>
          <a:xfrm>
            <a:off x="10583863" y="2622551"/>
            <a:ext cx="6481762" cy="644524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6713191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B7B50B1-68F9-4D59-8D9B-6D848861AAF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8188D6F-EFFA-4E25-9571-5EF2383C68CB}"/>
              </a:ext>
            </a:extLst>
          </p:cNvPr>
          <p:cNvSpPr txBox="1"/>
          <p:nvPr/>
        </p:nvSpPr>
        <p:spPr>
          <a:xfrm>
            <a:off x="0" y="0"/>
            <a:ext cx="4754880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Link Aggregation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1719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-510"/>
            <a:ext cx="9817713" cy="253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ko-KR" altLang="en-US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본사 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- 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요구사항 </a:t>
            </a:r>
            <a:r>
              <a:rPr lang="ko-KR" altLang="en-US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및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설계 원칙 </a:t>
            </a:r>
            <a:endParaRPr sz="3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g3160e6660d3_1_63"/>
          <p:cNvGrpSpPr/>
          <p:nvPr/>
        </p:nvGrpSpPr>
        <p:grpSpPr>
          <a:xfrm>
            <a:off x="1038235" y="5051080"/>
            <a:ext cx="4946554" cy="1075503"/>
            <a:chOff x="1323341" y="4480469"/>
            <a:chExt cx="5087854" cy="1075503"/>
          </a:xfrm>
        </p:grpSpPr>
        <p:sp>
          <p:nvSpPr>
            <p:cNvPr id="244" name="Google Shape;244;g3160e6660d3_1_63"/>
            <p:cNvSpPr/>
            <p:nvPr/>
          </p:nvSpPr>
          <p:spPr>
            <a:xfrm>
              <a:off x="1446312" y="4607168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3274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5" name="Google Shape;245;g3160e6660d3_1_63"/>
            <p:cNvSpPr/>
            <p:nvPr/>
          </p:nvSpPr>
          <p:spPr>
            <a:xfrm>
              <a:off x="1323341" y="4480469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29FD9"/>
            </a:solidFill>
            <a:ln w="57150" cap="rnd" cmpd="sng">
              <a:solidFill>
                <a:srgbClr val="129F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서비스</a:t>
              </a:r>
              <a:r>
                <a:rPr lang="ko-KR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요구사항</a:t>
              </a:r>
              <a:endParaRPr sz="40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248" name="Google Shape;248;g3160e6660d3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60e6660d3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35;g3160e6660d3_1_63">
            <a:extLst>
              <a:ext uri="{FF2B5EF4-FFF2-40B4-BE49-F238E27FC236}">
                <a16:creationId xmlns:a16="http://schemas.microsoft.com/office/drawing/2014/main" id="{C56F6A8E-526B-4E53-82B6-5BF430672C8B}"/>
              </a:ext>
            </a:extLst>
          </p:cNvPr>
          <p:cNvGrpSpPr/>
          <p:nvPr/>
        </p:nvGrpSpPr>
        <p:grpSpPr>
          <a:xfrm>
            <a:off x="6339802" y="4133019"/>
            <a:ext cx="11621695" cy="3021988"/>
            <a:chOff x="7162800" y="1249680"/>
            <a:chExt cx="10683867" cy="4066945"/>
          </a:xfrm>
        </p:grpSpPr>
        <p:sp>
          <p:nvSpPr>
            <p:cNvPr id="22" name="Google Shape;236;g3160e6660d3_1_63">
              <a:extLst>
                <a:ext uri="{FF2B5EF4-FFF2-40B4-BE49-F238E27FC236}">
                  <a16:creationId xmlns:a16="http://schemas.microsoft.com/office/drawing/2014/main" id="{83FD810D-411E-4745-84CE-9B3587734ABC}"/>
                </a:ext>
              </a:extLst>
            </p:cNvPr>
            <p:cNvSpPr/>
            <p:nvPr/>
          </p:nvSpPr>
          <p:spPr>
            <a:xfrm>
              <a:off x="7331067" y="1422805"/>
              <a:ext cx="10515600" cy="3893820"/>
            </a:xfrm>
            <a:prstGeom prst="rect">
              <a:avLst/>
            </a:prstGeom>
            <a:solidFill>
              <a:srgbClr val="EEEEE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7;g3160e6660d3_1_63">
              <a:extLst>
                <a:ext uri="{FF2B5EF4-FFF2-40B4-BE49-F238E27FC236}">
                  <a16:creationId xmlns:a16="http://schemas.microsoft.com/office/drawing/2014/main" id="{A46D0838-041E-4FA2-B810-C8FDADB897C7}"/>
                </a:ext>
              </a:extLst>
            </p:cNvPr>
            <p:cNvSpPr/>
            <p:nvPr/>
          </p:nvSpPr>
          <p:spPr>
            <a:xfrm>
              <a:off x="7162800" y="1249680"/>
              <a:ext cx="10515600" cy="389382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2;g3160e6660d3_1_63">
            <a:extLst>
              <a:ext uri="{FF2B5EF4-FFF2-40B4-BE49-F238E27FC236}">
                <a16:creationId xmlns:a16="http://schemas.microsoft.com/office/drawing/2014/main" id="{39B86B02-5D88-4844-9A08-4DF35CE9B261}"/>
              </a:ext>
            </a:extLst>
          </p:cNvPr>
          <p:cNvSpPr/>
          <p:nvPr/>
        </p:nvSpPr>
        <p:spPr>
          <a:xfrm>
            <a:off x="6522837" y="4279282"/>
            <a:ext cx="11438660" cy="248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6000" lvl="0" indent="-457200">
              <a:lnSpc>
                <a:spcPct val="150000"/>
              </a:lnSpc>
              <a:buAutoNum type="alphaUcPeriod"/>
            </a:pPr>
            <a:r>
              <a:rPr lang="en-US" altLang="ko-KR" sz="2000" b="1">
                <a:solidFill>
                  <a:srgbClr val="FF0000"/>
                </a:solidFill>
                <a:latin typeface="Ubuntu" panose="020B0600000101010101" charset="0"/>
              </a:rPr>
              <a:t>QoS</a:t>
            </a:r>
            <a:r>
              <a:rPr lang="ko-KR" altLang="en-US" sz="2000">
                <a:latin typeface="Ubuntu" panose="020B0600000101010101" charset="0"/>
              </a:rPr>
              <a:t>는 </a:t>
            </a:r>
            <a:r>
              <a:rPr lang="en-US" altLang="ko-KR" sz="2000">
                <a:latin typeface="Ubuntu" panose="020B0600000101010101" charset="0"/>
              </a:rPr>
              <a:t>IPT </a:t>
            </a:r>
            <a:r>
              <a:rPr lang="ko-KR" altLang="en-US" sz="2000">
                <a:latin typeface="Ubuntu" panose="020B0600000101010101" charset="0"/>
              </a:rPr>
              <a:t>서비스를 안정적으로 보장</a:t>
            </a:r>
            <a:r>
              <a:rPr lang="en-US" altLang="ko-KR" sz="2000">
                <a:latin typeface="Ubuntu" panose="020B0600000101010101" charset="0"/>
              </a:rPr>
              <a:t>, Internet Traffic </a:t>
            </a:r>
            <a:r>
              <a:rPr lang="ko-KR" altLang="en-US" sz="2000">
                <a:latin typeface="Ubuntu" panose="020B0600000101010101" charset="0"/>
              </a:rPr>
              <a:t>전체 사용량이 </a:t>
            </a:r>
            <a:r>
              <a:rPr lang="en-US" altLang="ko-KR" sz="2000">
                <a:latin typeface="Ubuntu" panose="020B0600000101010101" charset="0"/>
              </a:rPr>
              <a:t>Internet </a:t>
            </a:r>
            <a:r>
              <a:rPr lang="ko-KR" altLang="en-US" sz="2000">
                <a:latin typeface="Ubuntu" panose="020B0600000101010101" charset="0"/>
              </a:rPr>
              <a:t>회선 </a:t>
            </a:r>
            <a:r>
              <a:rPr lang="en-US" altLang="ko-KR" sz="2000">
                <a:latin typeface="Ubuntu" panose="020B0600000101010101" charset="0"/>
              </a:rPr>
              <a:t>20%</a:t>
            </a:r>
            <a:r>
              <a:rPr lang="ko-KR" altLang="en-US" sz="2000">
                <a:latin typeface="Ubuntu" panose="020B0600000101010101" charset="0"/>
              </a:rPr>
              <a:t>를 초과하지 않아야 함</a:t>
            </a:r>
            <a:endParaRPr lang="en-US" altLang="ko-KR" sz="2000">
              <a:latin typeface="Ubuntu" panose="020B0600000101010101" charset="0"/>
            </a:endParaRPr>
          </a:p>
          <a:p>
            <a:pPr marL="1016000" lvl="0" indent="-457200">
              <a:lnSpc>
                <a:spcPct val="150000"/>
              </a:lnSpc>
              <a:buAutoNum type="alphaUcPeriod"/>
            </a:pPr>
            <a:r>
              <a:rPr lang="ko-KR" altLang="en-US" sz="2000">
                <a:latin typeface="Ubuntu" panose="020B0600000101010101" charset="0"/>
              </a:rPr>
              <a:t>화상통신과 사내방송 서비스 제공을 위한 </a:t>
            </a:r>
            <a:r>
              <a:rPr lang="en-US" altLang="ko-KR" sz="2000" b="1">
                <a:solidFill>
                  <a:srgbClr val="FF0000"/>
                </a:solidFill>
                <a:latin typeface="Ubuntu" panose="020B0600000101010101" charset="0"/>
              </a:rPr>
              <a:t>Multicast Routing</a:t>
            </a:r>
            <a:r>
              <a:rPr lang="en-US" altLang="ko-KR" sz="2000">
                <a:solidFill>
                  <a:srgbClr val="FF0000"/>
                </a:solidFill>
                <a:latin typeface="Ubuntu" panose="020B0600000101010101" charset="0"/>
              </a:rPr>
              <a:t> </a:t>
            </a:r>
            <a:r>
              <a:rPr lang="ko-KR" altLang="en-US" sz="2000">
                <a:latin typeface="Ubuntu" panose="020B0600000101010101" charset="0"/>
              </a:rPr>
              <a:t>기술이 적용되어야 함 </a:t>
            </a:r>
            <a:endParaRPr lang="en-US" altLang="ko-KR" sz="2000">
              <a:latin typeface="Ubuntu" panose="020B0600000101010101" charset="0"/>
            </a:endParaRPr>
          </a:p>
          <a:p>
            <a:pPr marL="558800" lvl="0">
              <a:lnSpc>
                <a:spcPct val="150000"/>
              </a:lnSpc>
            </a:pPr>
            <a:r>
              <a:rPr lang="en-US" altLang="ko-KR" sz="2000">
                <a:latin typeface="Ubuntu" panose="020B0600000101010101" charset="0"/>
              </a:rPr>
              <a:t>	  (</a:t>
            </a:r>
            <a:r>
              <a:rPr lang="ko-KR" altLang="en-US" sz="2000">
                <a:latin typeface="Ubuntu" panose="020B0600000101010101" charset="0"/>
              </a:rPr>
              <a:t>단</a:t>
            </a:r>
            <a:r>
              <a:rPr lang="en-US" altLang="ko-KR" sz="2000">
                <a:latin typeface="Ubuntu" panose="020B0600000101010101" charset="0"/>
              </a:rPr>
              <a:t>, </a:t>
            </a:r>
            <a:r>
              <a:rPr lang="ko-KR" altLang="en-US" sz="2000">
                <a:latin typeface="Ubuntu" panose="020B0600000101010101" charset="0"/>
              </a:rPr>
              <a:t>사내방송실은 신관에 설치되어 있음</a:t>
            </a:r>
            <a:r>
              <a:rPr lang="en-US" altLang="ko-KR" sz="2000">
                <a:latin typeface="Ubuntu" panose="020B0600000101010101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9101527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0"/>
            <a:ext cx="9817713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 dirty="0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sz="5000" b="1" i="0" u="none" strike="noStrike" cap="none" dirty="0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ko-KR" altLang="en-US" sz="5000" b="1" dirty="0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본사 </a:t>
            </a:r>
            <a:r>
              <a:rPr lang="ko-KR" sz="5000" b="1" i="0" u="none" strike="noStrike" cap="none" dirty="0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설계</a:t>
            </a:r>
            <a:br>
              <a:rPr lang="ko-KR" sz="4800" b="1" i="0" u="none" strike="noStrike" cap="none" dirty="0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 dirty="0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ko-KR" sz="4000" b="1" i="0" u="none" strike="noStrike" cap="none" dirty="0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lang="en-US" altLang="ko-KR" sz="4000" b="1" i="0" u="none" strike="noStrike" cap="none" dirty="0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QoS</a:t>
            </a:r>
            <a:r>
              <a:rPr lang="ko-KR" altLang="en-US" sz="4000" b="1" i="0" u="none" strike="noStrike" cap="none" dirty="0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기술 비교</a:t>
            </a:r>
            <a:r>
              <a:rPr lang="ko-KR" sz="4000" b="1" i="0" u="none" strike="noStrike" cap="none" dirty="0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4000" b="0" i="0" u="none" strike="noStrike" cap="none" dirty="0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 dirty="0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160e6660d3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60e6660d3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3B4C55-DAEF-4A60-A696-F2B27FB1768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1222375" y="2622550"/>
          <a:ext cx="15843250" cy="6445250"/>
        </p:xfrm>
        <a:graphic>
          <a:graphicData uri="http://schemas.openxmlformats.org/drawingml/2006/table">
            <a:tbl>
              <a:tblPr>
                <a:tableStyleId>{F4757A28-2E28-4AA9-B066-7CF037C45422}</a:tableStyleId>
              </a:tblPr>
              <a:tblGrid>
                <a:gridCol w="2879724">
                  <a:extLst>
                    <a:ext uri="{9D8B030D-6E8A-4147-A177-3AD203B41FA5}">
                      <a16:colId xmlns:a16="http://schemas.microsoft.com/office/drawing/2014/main" val="3857883618"/>
                    </a:ext>
                  </a:extLst>
                </a:gridCol>
                <a:gridCol w="6481763">
                  <a:extLst>
                    <a:ext uri="{9D8B030D-6E8A-4147-A177-3AD203B41FA5}">
                      <a16:colId xmlns:a16="http://schemas.microsoft.com/office/drawing/2014/main" val="4034019436"/>
                    </a:ext>
                  </a:extLst>
                </a:gridCol>
                <a:gridCol w="6481763">
                  <a:extLst>
                    <a:ext uri="{9D8B030D-6E8A-4147-A177-3AD203B41FA5}">
                      <a16:colId xmlns:a16="http://schemas.microsoft.com/office/drawing/2014/main" val="1338403717"/>
                    </a:ext>
                  </a:extLst>
                </a:gridCol>
              </a:tblGrid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항목</a:t>
                      </a:r>
                      <a:endParaRPr lang="ko-KR" altLang="en-US" sz="3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Shaping</a:t>
                      </a: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 dirty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Policing</a:t>
                      </a: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78778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 dirty="0">
                          <a:effectLst/>
                          <a:latin typeface="Ubuntu" panose="020B0600000101010101" charset="0"/>
                        </a:rPr>
                        <a:t>설명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대역폭을 초과한 트래픽을 일정한 비율로 조절하여 대기열에 저장 후 전송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대역폭을 초과한 트래픽을 삭제하거나 제한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3905747967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네트워크 안정성 향상</a:t>
                      </a:r>
                      <a:r>
                        <a:rPr lang="en-US" altLang="ko-KR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패킷 손실을 방지하여 서비스 품질 유지 가능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대역폭 사용량을 즉각적으로 제어</a:t>
                      </a:r>
                      <a:r>
                        <a:rPr lang="en-US" altLang="ko-KR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불필요한 트래픽 차단에 효과적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079785990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대기열에서 패킷 지연에 따른 실시간 트래픽에 영향을 줄 수 있음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초과 트래픽의 폐기</a:t>
                      </a:r>
                      <a:r>
                        <a:rPr lang="en-US" altLang="ko-KR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제한에 의한 데이터 손실과 품질 저하 발생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92334229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적용대상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VoIP, </a:t>
                      </a:r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스트리밍 서비스 등에서 대역폭 안정성 보장</a:t>
                      </a:r>
                      <a:r>
                        <a:rPr lang="en-US" altLang="ko-KR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지연을 줄이기 위해 사용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보안이 중요한 환경에서 불필요한 트래픽을 차단하고</a:t>
                      </a:r>
                      <a:r>
                        <a:rPr lang="en-US" altLang="ko-KR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500" b="0" i="0" u="none" strike="noStrike" baseline="0" dirty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네트워크 혼잡을 줄이기 위해 사용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993788861"/>
                  </a:ext>
                </a:extLst>
              </a:tr>
            </a:tbl>
          </a:graphicData>
        </a:graphic>
      </p:graphicFrame>
      <p:sp>
        <p:nvSpPr>
          <p:cNvPr id="8" name="Google Shape;1371;g2f401d67a6d_0_2299">
            <a:extLst>
              <a:ext uri="{FF2B5EF4-FFF2-40B4-BE49-F238E27FC236}">
                <a16:creationId xmlns:a16="http://schemas.microsoft.com/office/drawing/2014/main" id="{9190DBE7-4349-409F-B2F1-89C3B3A02FC0}"/>
              </a:ext>
            </a:extLst>
          </p:cNvPr>
          <p:cNvSpPr txBox="1"/>
          <p:nvPr/>
        </p:nvSpPr>
        <p:spPr>
          <a:xfrm>
            <a:off x="4056063" y="2622551"/>
            <a:ext cx="6481762" cy="644524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 dirty="0"/>
          </a:p>
        </p:txBody>
      </p:sp>
    </p:spTree>
    <p:extLst>
      <p:ext uri="{BB962C8B-B14F-4D97-AF65-F5344CB8AC3E}">
        <p14:creationId xmlns:p14="http://schemas.microsoft.com/office/powerpoint/2010/main" val="2582480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B1096FE-AA97-45D0-A327-BC9DF6BFA6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7CF14AF-97C6-4721-BBB8-CF1E5F17333E}"/>
              </a:ext>
            </a:extLst>
          </p:cNvPr>
          <p:cNvSpPr txBox="1"/>
          <p:nvPr/>
        </p:nvSpPr>
        <p:spPr>
          <a:xfrm>
            <a:off x="0" y="0"/>
            <a:ext cx="3334871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QoS Config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96EECD4-28FB-4354-8A46-AF50E719948C}"/>
              </a:ext>
            </a:extLst>
          </p:cNvPr>
          <p:cNvSpPr txBox="1"/>
          <p:nvPr/>
        </p:nvSpPr>
        <p:spPr>
          <a:xfrm>
            <a:off x="3334871" y="3283473"/>
            <a:ext cx="680197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500" b="1">
                <a:solidFill>
                  <a:srgbClr val="FF0000"/>
                </a:solidFill>
                <a:latin typeface="Ubuntu" panose="020B0600000101010101" charset="0"/>
              </a:rPr>
              <a:t>Internet Traffic </a:t>
            </a:r>
            <a:r>
              <a:rPr lang="ko-KR" altLang="en-US" sz="2500" b="1">
                <a:solidFill>
                  <a:srgbClr val="FF0000"/>
                </a:solidFill>
                <a:latin typeface="Ubuntu" panose="020B0600000101010101" charset="0"/>
              </a:rPr>
              <a:t>전체 사용량이 </a:t>
            </a:r>
            <a:r>
              <a:rPr lang="en-US" altLang="ko-KR" sz="2500" b="1">
                <a:solidFill>
                  <a:srgbClr val="FF0000"/>
                </a:solidFill>
                <a:latin typeface="Ubuntu" panose="020B0600000101010101" charset="0"/>
              </a:rPr>
              <a:t>Internet </a:t>
            </a:r>
            <a:r>
              <a:rPr lang="ko-KR" altLang="en-US" sz="2500" b="1">
                <a:solidFill>
                  <a:srgbClr val="FF0000"/>
                </a:solidFill>
                <a:latin typeface="Ubuntu" panose="020B0600000101010101" charset="0"/>
              </a:rPr>
              <a:t>회선 </a:t>
            </a:r>
            <a:r>
              <a:rPr lang="en-US" altLang="ko-KR" sz="2500" b="1">
                <a:solidFill>
                  <a:srgbClr val="FF0000"/>
                </a:solidFill>
                <a:latin typeface="Ubuntu" panose="020B0600000101010101" charset="0"/>
              </a:rPr>
              <a:t>100Mbps 2</a:t>
            </a:r>
            <a:r>
              <a:rPr lang="ko-KR" altLang="en-US" sz="2500" b="1">
                <a:solidFill>
                  <a:srgbClr val="FF0000"/>
                </a:solidFill>
                <a:latin typeface="Ubuntu" panose="020B0600000101010101" charset="0"/>
              </a:rPr>
              <a:t>회선을 초과하지 않아야 함</a:t>
            </a:r>
            <a:endParaRPr lang="ko-KR" altLang="en-US" sz="2500" b="1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386741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0"/>
            <a:ext cx="9817713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ko-KR" altLang="en-US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본사 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lang="en-US" alt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Multicast Routing </a:t>
            </a:r>
            <a:r>
              <a:rPr lang="ko-KR" altLang="en-US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기술 비교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4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160e6660d3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60e6660d3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3B4C55-DAEF-4A60-A696-F2B27FB17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5683539"/>
              </p:ext>
            </p:extLst>
          </p:nvPr>
        </p:nvGraphicFramePr>
        <p:xfrm>
          <a:off x="1222375" y="2622550"/>
          <a:ext cx="15843250" cy="6445250"/>
        </p:xfrm>
        <a:graphic>
          <a:graphicData uri="http://schemas.openxmlformats.org/drawingml/2006/table">
            <a:tbl>
              <a:tblPr>
                <a:tableStyleId>{F4757A28-2E28-4AA9-B066-7CF037C45422}</a:tableStyleId>
              </a:tblPr>
              <a:tblGrid>
                <a:gridCol w="2879724">
                  <a:extLst>
                    <a:ext uri="{9D8B030D-6E8A-4147-A177-3AD203B41FA5}">
                      <a16:colId xmlns:a16="http://schemas.microsoft.com/office/drawing/2014/main" val="3857883618"/>
                    </a:ext>
                  </a:extLst>
                </a:gridCol>
                <a:gridCol w="6481763">
                  <a:extLst>
                    <a:ext uri="{9D8B030D-6E8A-4147-A177-3AD203B41FA5}">
                      <a16:colId xmlns:a16="http://schemas.microsoft.com/office/drawing/2014/main" val="4034019436"/>
                    </a:ext>
                  </a:extLst>
                </a:gridCol>
                <a:gridCol w="6481763">
                  <a:extLst>
                    <a:ext uri="{9D8B030D-6E8A-4147-A177-3AD203B41FA5}">
                      <a16:colId xmlns:a16="http://schemas.microsoft.com/office/drawing/2014/main" val="1338403717"/>
                    </a:ext>
                  </a:extLst>
                </a:gridCol>
              </a:tblGrid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항목</a:t>
                      </a:r>
                      <a:endParaRPr lang="ko-KR" altLang="en-US" sz="3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PIM-DM</a:t>
                      </a:r>
                      <a:endParaRPr lang="en-US" sz="40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PIM-SM</a:t>
                      </a:r>
                      <a:endParaRPr lang="en-US" sz="40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78778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 dirty="0">
                          <a:effectLst/>
                          <a:latin typeface="Ubuntu" panose="020B0600000101010101" charset="0"/>
                        </a:rPr>
                        <a:t>설명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모든 구간 트래픽 전송 후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불필요한 구간에 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Prune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메시지를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통해 차단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수신자 요청에 따라 선택적으로 전송하며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</a:t>
                      </a: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RP(Rendezvous Point)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필요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3905747967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간단한 설정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빠른 네트워크 구성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선택적으로 트래픽을 전달하여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효율성과 대역폭 절약 가능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079785990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대역폭 낭비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복잡한 설정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RP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장애 시 문제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92334229"/>
                  </a:ext>
                </a:extLst>
              </a:tr>
              <a:tr h="128905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적용대상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모든 구간에 멀티캐스트 트래픽이 필요한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소규모 네트워크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특정 수신자만 멀티캐스트 트래픽이 필요한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대규모 네트워크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993788861"/>
                  </a:ext>
                </a:extLst>
              </a:tr>
            </a:tbl>
          </a:graphicData>
        </a:graphic>
      </p:graphicFrame>
      <p:sp>
        <p:nvSpPr>
          <p:cNvPr id="8" name="Google Shape;1371;g2f401d67a6d_0_2299">
            <a:extLst>
              <a:ext uri="{FF2B5EF4-FFF2-40B4-BE49-F238E27FC236}">
                <a16:creationId xmlns:a16="http://schemas.microsoft.com/office/drawing/2014/main" id="{E89A089D-3ECC-4DE4-A396-4225381EDF5B}"/>
              </a:ext>
            </a:extLst>
          </p:cNvPr>
          <p:cNvSpPr txBox="1"/>
          <p:nvPr/>
        </p:nvSpPr>
        <p:spPr>
          <a:xfrm>
            <a:off x="10583863" y="2569846"/>
            <a:ext cx="6481762" cy="644524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1882400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4"/>
        </a:solidFill>
        <a:effectLst/>
      </p:bgPr>
    </p:bg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7" name="Google Shape;157;g30380bc48d0_0_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2870200" y="7378700"/>
            <a:ext cx="10083801" cy="772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8" name="Google Shape;158;g30380bc48d0_0_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0096500" y="-4241800"/>
            <a:ext cx="11061700" cy="8458199"/>
          </a:xfrm>
          <a:prstGeom prst="rect">
            <a:avLst/>
          </a:prstGeom>
          <a:noFill/>
          <a:ln>
            <a:noFill/>
          </a:ln>
        </p:spPr>
      </p:pic>
      <p:sp>
        <p:nvSpPr>
          <p:cNvPr id="159" name="Google Shape;159;g30380bc48d0_0_0"/>
          <p:cNvSpPr txBox="1"/>
          <p:nvPr/>
        </p:nvSpPr>
        <p:spPr>
          <a:xfrm>
            <a:off x="1905000" y="1955800"/>
            <a:ext cx="6362700" cy="1485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400" b="1" i="0" u="none" strike="noStrike" cap="none">
                <a:solidFill>
                  <a:srgbClr val="003350"/>
                </a:solidFill>
                <a:latin typeface="Arial"/>
                <a:ea typeface="Arial"/>
                <a:cs typeface="Arial"/>
                <a:sym typeface="Arial"/>
              </a:rPr>
              <a:t> CONTENTS</a:t>
            </a:r>
            <a:endParaRPr b="1"/>
          </a:p>
        </p:txBody>
      </p:sp>
      <p:sp>
        <p:nvSpPr>
          <p:cNvPr id="164" name="Google Shape;164;g30380bc48d0_0_0"/>
          <p:cNvSpPr txBox="1"/>
          <p:nvPr/>
        </p:nvSpPr>
        <p:spPr>
          <a:xfrm>
            <a:off x="4622800" y="5156201"/>
            <a:ext cx="1168500" cy="292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F4F4F4"/>
                </a:solidFill>
                <a:latin typeface="Arial"/>
                <a:ea typeface="Arial"/>
                <a:cs typeface="Arial"/>
                <a:sym typeface="Arial"/>
              </a:rPr>
              <a:t>chapter.0</a:t>
            </a:r>
            <a:endParaRPr/>
          </a:p>
        </p:txBody>
      </p:sp>
      <p:pic>
        <p:nvPicPr>
          <p:cNvPr id="178" name="Google Shape;178;g30380bc48d0_0_0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5519400" y="9080500"/>
            <a:ext cx="2540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79" name="Google Shape;179;g30380bc48d0_0_0"/>
          <p:cNvSpPr txBox="1"/>
          <p:nvPr/>
        </p:nvSpPr>
        <p:spPr>
          <a:xfrm>
            <a:off x="15824200" y="9004300"/>
            <a:ext cx="1701900" cy="31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800">
                <a:solidFill>
                  <a:srgbClr val="003350"/>
                </a:solidFill>
              </a:rPr>
              <a:t>sixnet</a:t>
            </a:r>
            <a:endParaRPr/>
          </a:p>
        </p:txBody>
      </p:sp>
      <p:pic>
        <p:nvPicPr>
          <p:cNvPr id="51" name="Picture 4">
            <a:extLst>
              <a:ext uri="{FF2B5EF4-FFF2-40B4-BE49-F238E27FC236}">
                <a16:creationId xmlns:a16="http://schemas.microsoft.com/office/drawing/2014/main" id="{AE97EA5A-6DF2-467A-A51D-25D482AA84E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167" y="4098080"/>
            <a:ext cx="739775" cy="756214"/>
          </a:xfrm>
          <a:prstGeom prst="rect">
            <a:avLst/>
          </a:prstGeom>
        </p:spPr>
      </p:pic>
      <p:pic>
        <p:nvPicPr>
          <p:cNvPr id="57" name="Picture 10">
            <a:extLst>
              <a:ext uri="{FF2B5EF4-FFF2-40B4-BE49-F238E27FC236}">
                <a16:creationId xmlns:a16="http://schemas.microsoft.com/office/drawing/2014/main" id="{C8C83457-20EB-4494-A1B9-0E668AF029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095500" y="5715000"/>
            <a:ext cx="14109700" cy="12700"/>
          </a:xfrm>
          <a:prstGeom prst="rect">
            <a:avLst/>
          </a:prstGeom>
        </p:spPr>
      </p:pic>
      <p:sp>
        <p:nvSpPr>
          <p:cNvPr id="58" name="TextBox 12">
            <a:extLst>
              <a:ext uri="{FF2B5EF4-FFF2-40B4-BE49-F238E27FC236}">
                <a16:creationId xmlns:a16="http://schemas.microsoft.com/office/drawing/2014/main" id="{7F1CFF87-83F8-4334-AC8A-CF935D4EC138}"/>
              </a:ext>
            </a:extLst>
          </p:cNvPr>
          <p:cNvSpPr txBox="1"/>
          <p:nvPr/>
        </p:nvSpPr>
        <p:spPr>
          <a:xfrm>
            <a:off x="4645542" y="4216401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1" i="0" u="none" strike="noStrike" spc="-100">
                <a:solidFill>
                  <a:srgbClr val="333333"/>
                </a:solidFill>
                <a:latin typeface="+mj-lt"/>
                <a:ea typeface="ONE Mobile Title OTF"/>
              </a:rPr>
              <a:t>네트워크 구성도</a:t>
            </a:r>
            <a:endParaRPr lang="ko-KR" sz="4000" b="1" i="0" u="none" strike="noStrike" spc="-100">
              <a:solidFill>
                <a:srgbClr val="333333"/>
              </a:solidFill>
              <a:latin typeface="+mj-lt"/>
              <a:ea typeface="ONE Mobile Title OTF"/>
            </a:endParaRPr>
          </a:p>
        </p:txBody>
      </p:sp>
      <p:sp>
        <p:nvSpPr>
          <p:cNvPr id="60" name="TextBox 14">
            <a:extLst>
              <a:ext uri="{FF2B5EF4-FFF2-40B4-BE49-F238E27FC236}">
                <a16:creationId xmlns:a16="http://schemas.microsoft.com/office/drawing/2014/main" id="{38E2844C-CB12-4356-AA32-EBB7D5ACE8CA}"/>
              </a:ext>
            </a:extLst>
          </p:cNvPr>
          <p:cNvSpPr txBox="1"/>
          <p:nvPr/>
        </p:nvSpPr>
        <p:spPr>
          <a:xfrm>
            <a:off x="10096500" y="4216401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1" spc="-100">
                <a:solidFill>
                  <a:srgbClr val="333333"/>
                </a:solidFill>
                <a:latin typeface="+mj-lt"/>
                <a:ea typeface="ONE Mobile Title OTF"/>
              </a:rPr>
              <a:t>설계 요구사항</a:t>
            </a:r>
            <a:endParaRPr lang="ko-KR" sz="4000" b="1" i="0" u="none" strike="noStrike" spc="-100">
              <a:solidFill>
                <a:srgbClr val="333333"/>
              </a:solidFill>
              <a:latin typeface="+mj-lt"/>
              <a:ea typeface="ONE Mobile Title OTF"/>
            </a:endParaRPr>
          </a:p>
        </p:txBody>
      </p:sp>
      <p:sp>
        <p:nvSpPr>
          <p:cNvPr id="64" name="TextBox 18">
            <a:extLst>
              <a:ext uri="{FF2B5EF4-FFF2-40B4-BE49-F238E27FC236}">
                <a16:creationId xmlns:a16="http://schemas.microsoft.com/office/drawing/2014/main" id="{AB0BA601-154B-44FB-A218-E1EAE99CA4FF}"/>
              </a:ext>
            </a:extLst>
          </p:cNvPr>
          <p:cNvSpPr txBox="1"/>
          <p:nvPr/>
        </p:nvSpPr>
        <p:spPr>
          <a:xfrm>
            <a:off x="4645542" y="6604001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1" spc="-100">
                <a:solidFill>
                  <a:srgbClr val="333333"/>
                </a:solidFill>
                <a:latin typeface="+mj-lt"/>
                <a:ea typeface="ONE Mobile Title OTF"/>
              </a:rPr>
              <a:t>기술 비교</a:t>
            </a:r>
            <a:r>
              <a:rPr lang="en-US" altLang="ko-KR" sz="4000" b="1" i="0" u="none" strike="noStrike" spc="-100">
                <a:solidFill>
                  <a:srgbClr val="333333"/>
                </a:solidFill>
                <a:latin typeface="+mj-lt"/>
                <a:ea typeface="ONE Mobile Title OTF"/>
              </a:rPr>
              <a:t> </a:t>
            </a:r>
            <a:endParaRPr lang="ko-KR" sz="4000" b="1" i="0" u="none" strike="noStrike" spc="-100">
              <a:solidFill>
                <a:srgbClr val="333333"/>
              </a:solidFill>
              <a:latin typeface="+mj-lt"/>
              <a:ea typeface="ONE Mobile Title OTF"/>
            </a:endParaRPr>
          </a:p>
        </p:txBody>
      </p:sp>
      <p:sp>
        <p:nvSpPr>
          <p:cNvPr id="66" name="TextBox 20">
            <a:extLst>
              <a:ext uri="{FF2B5EF4-FFF2-40B4-BE49-F238E27FC236}">
                <a16:creationId xmlns:a16="http://schemas.microsoft.com/office/drawing/2014/main" id="{2744BA73-A3FE-4974-80BE-EE7A9030D7B3}"/>
              </a:ext>
            </a:extLst>
          </p:cNvPr>
          <p:cNvSpPr txBox="1"/>
          <p:nvPr/>
        </p:nvSpPr>
        <p:spPr>
          <a:xfrm>
            <a:off x="10096500" y="6604001"/>
            <a:ext cx="4140200" cy="482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99600"/>
              </a:lnSpc>
            </a:pPr>
            <a:r>
              <a:rPr lang="ko-KR" altLang="en-US" sz="4000" b="1" i="0" u="none" strike="noStrike" spc="-100">
                <a:solidFill>
                  <a:srgbClr val="333333"/>
                </a:solidFill>
                <a:latin typeface="+mj-lt"/>
                <a:ea typeface="ONE Mobile Title OTF"/>
              </a:rPr>
              <a:t>적용 예시</a:t>
            </a:r>
            <a:endParaRPr lang="ko-KR" sz="4000" b="1" i="0" u="none" strike="noStrike" spc="-100">
              <a:solidFill>
                <a:srgbClr val="333333"/>
              </a:solidFill>
              <a:latin typeface="+mj-lt"/>
              <a:ea typeface="ONE Mobile Title OTF"/>
            </a:endParaRPr>
          </a:p>
        </p:txBody>
      </p:sp>
      <p:sp>
        <p:nvSpPr>
          <p:cNvPr id="70" name="TextBox 25">
            <a:extLst>
              <a:ext uri="{FF2B5EF4-FFF2-40B4-BE49-F238E27FC236}">
                <a16:creationId xmlns:a16="http://schemas.microsoft.com/office/drawing/2014/main" id="{BD594517-F608-4986-B0A2-7F1D0E0E05E4}"/>
              </a:ext>
            </a:extLst>
          </p:cNvPr>
          <p:cNvSpPr txBox="1"/>
          <p:nvPr/>
        </p:nvSpPr>
        <p:spPr>
          <a:xfrm>
            <a:off x="3710504" y="426953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1" spc="-100">
                <a:solidFill>
                  <a:srgbClr val="FFFFFF"/>
                </a:solidFill>
                <a:latin typeface="ONE Mobile Title OTF"/>
              </a:rPr>
              <a:t>1</a:t>
            </a:r>
            <a:endParaRPr lang="en-US" sz="4000" b="1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pic>
        <p:nvPicPr>
          <p:cNvPr id="76" name="Picture 33">
            <a:extLst>
              <a:ext uri="{FF2B5EF4-FFF2-40B4-BE49-F238E27FC236}">
                <a16:creationId xmlns:a16="http://schemas.microsoft.com/office/drawing/2014/main" id="{B40B99C9-5799-4EDC-8120-E6A83DD1F02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030700" y="8953500"/>
            <a:ext cx="647700" cy="647700"/>
          </a:xfrm>
          <a:prstGeom prst="rect">
            <a:avLst/>
          </a:prstGeom>
        </p:spPr>
      </p:pic>
      <p:pic>
        <p:nvPicPr>
          <p:cNvPr id="36" name="Picture 4">
            <a:extLst>
              <a:ext uri="{FF2B5EF4-FFF2-40B4-BE49-F238E27FC236}">
                <a16:creationId xmlns:a16="http://schemas.microsoft.com/office/drawing/2014/main" id="{746D505F-E8C7-4A9F-9FA7-98C65E25E1A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4000" y="4098080"/>
            <a:ext cx="739775" cy="756214"/>
          </a:xfrm>
          <a:prstGeom prst="rect">
            <a:avLst/>
          </a:prstGeom>
        </p:spPr>
      </p:pic>
      <p:sp>
        <p:nvSpPr>
          <p:cNvPr id="37" name="TextBox 25">
            <a:extLst>
              <a:ext uri="{FF2B5EF4-FFF2-40B4-BE49-F238E27FC236}">
                <a16:creationId xmlns:a16="http://schemas.microsoft.com/office/drawing/2014/main" id="{BBF8D12F-E984-4BD2-868E-15943ED24FCA}"/>
              </a:ext>
            </a:extLst>
          </p:cNvPr>
          <p:cNvSpPr txBox="1"/>
          <p:nvPr/>
        </p:nvSpPr>
        <p:spPr>
          <a:xfrm>
            <a:off x="9177337" y="4269530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1" spc="-100">
                <a:solidFill>
                  <a:srgbClr val="FFFFFF"/>
                </a:solidFill>
                <a:latin typeface="ONE Mobile Title OTF"/>
              </a:rPr>
              <a:t>2</a:t>
            </a:r>
            <a:endParaRPr lang="en-US" sz="4000" b="1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pic>
        <p:nvPicPr>
          <p:cNvPr id="38" name="Picture 4">
            <a:extLst>
              <a:ext uri="{FF2B5EF4-FFF2-40B4-BE49-F238E27FC236}">
                <a16:creationId xmlns:a16="http://schemas.microsoft.com/office/drawing/2014/main" id="{53BD80A1-0182-456C-B4C8-B2460A090E5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7167" y="6444079"/>
            <a:ext cx="739775" cy="756214"/>
          </a:xfrm>
          <a:prstGeom prst="rect">
            <a:avLst/>
          </a:prstGeom>
        </p:spPr>
      </p:pic>
      <p:sp>
        <p:nvSpPr>
          <p:cNvPr id="39" name="TextBox 25">
            <a:extLst>
              <a:ext uri="{FF2B5EF4-FFF2-40B4-BE49-F238E27FC236}">
                <a16:creationId xmlns:a16="http://schemas.microsoft.com/office/drawing/2014/main" id="{8BB30588-C827-4CC8-A6CA-24E47131A247}"/>
              </a:ext>
            </a:extLst>
          </p:cNvPr>
          <p:cNvSpPr txBox="1"/>
          <p:nvPr/>
        </p:nvSpPr>
        <p:spPr>
          <a:xfrm>
            <a:off x="3710504" y="6615529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1" spc="-100">
                <a:solidFill>
                  <a:srgbClr val="FFFFFF"/>
                </a:solidFill>
                <a:latin typeface="ONE Mobile Title OTF"/>
              </a:rPr>
              <a:t>3</a:t>
            </a:r>
            <a:endParaRPr lang="en-US" sz="4000" b="1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  <p:pic>
        <p:nvPicPr>
          <p:cNvPr id="40" name="Picture 4">
            <a:extLst>
              <a:ext uri="{FF2B5EF4-FFF2-40B4-BE49-F238E27FC236}">
                <a16:creationId xmlns:a16="http://schemas.microsoft.com/office/drawing/2014/main" id="{B1D4DCE9-AA5A-4DA1-B2FC-0A194038A2F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49715" y="6444079"/>
            <a:ext cx="739775" cy="756214"/>
          </a:xfrm>
          <a:prstGeom prst="rect">
            <a:avLst/>
          </a:prstGeom>
        </p:spPr>
      </p:pic>
      <p:sp>
        <p:nvSpPr>
          <p:cNvPr id="41" name="TextBox 25">
            <a:extLst>
              <a:ext uri="{FF2B5EF4-FFF2-40B4-BE49-F238E27FC236}">
                <a16:creationId xmlns:a16="http://schemas.microsoft.com/office/drawing/2014/main" id="{810D8DDB-18A1-40D9-8E9D-AA973A105A63}"/>
              </a:ext>
            </a:extLst>
          </p:cNvPr>
          <p:cNvSpPr txBox="1"/>
          <p:nvPr/>
        </p:nvSpPr>
        <p:spPr>
          <a:xfrm>
            <a:off x="9183052" y="6615529"/>
            <a:ext cx="673100" cy="3683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99600"/>
              </a:lnSpc>
            </a:pPr>
            <a:r>
              <a:rPr lang="en-US" sz="4000" b="1" spc="-100">
                <a:solidFill>
                  <a:srgbClr val="FFFFFF"/>
                </a:solidFill>
                <a:latin typeface="ONE Mobile Title OTF"/>
              </a:rPr>
              <a:t>4</a:t>
            </a:r>
            <a:endParaRPr lang="en-US" sz="4000" b="1" i="0" u="none" strike="noStrike" spc="-100">
              <a:solidFill>
                <a:srgbClr val="FFFFFF"/>
              </a:solidFill>
              <a:latin typeface="ONE Mobile Title OTF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F202364-39BF-4425-937F-3007F914593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1997722-91F8-4148-BB90-712BF8D5F150}"/>
              </a:ext>
            </a:extLst>
          </p:cNvPr>
          <p:cNvSpPr txBox="1"/>
          <p:nvPr/>
        </p:nvSpPr>
        <p:spPr>
          <a:xfrm>
            <a:off x="0" y="0"/>
            <a:ext cx="4373880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Multicast Config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65185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5C4ED12-90D9-4F5D-B5AC-7EDAFB54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5400"/>
            <a:ext cx="18288000" cy="10287000"/>
          </a:xfrm>
          <a:prstGeom prst="rect">
            <a:avLst/>
          </a:prstGeom>
        </p:spPr>
      </p:pic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BE154E8A-82B0-4AD3-B7FB-CE4452621CF5}"/>
              </a:ext>
            </a:extLst>
          </p:cNvPr>
          <p:cNvCxnSpPr>
            <a:cxnSpLocks/>
          </p:cNvCxnSpPr>
          <p:nvPr/>
        </p:nvCxnSpPr>
        <p:spPr>
          <a:xfrm>
            <a:off x="14533880" y="7321296"/>
            <a:ext cx="0" cy="8168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D736273D-3A53-4BB2-A97D-A1BDCF9F25DF}"/>
              </a:ext>
            </a:extLst>
          </p:cNvPr>
          <p:cNvCxnSpPr>
            <a:cxnSpLocks/>
          </p:cNvCxnSpPr>
          <p:nvPr/>
        </p:nvCxnSpPr>
        <p:spPr>
          <a:xfrm flipH="1">
            <a:off x="14533880" y="7344156"/>
            <a:ext cx="123037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>
            <a:extLst>
              <a:ext uri="{FF2B5EF4-FFF2-40B4-BE49-F238E27FC236}">
                <a16:creationId xmlns:a16="http://schemas.microsoft.com/office/drawing/2014/main" id="{4DAA90E1-878B-4405-8731-59DDB3F29A88}"/>
              </a:ext>
            </a:extLst>
          </p:cNvPr>
          <p:cNvCxnSpPr>
            <a:cxnSpLocks/>
          </p:cNvCxnSpPr>
          <p:nvPr/>
        </p:nvCxnSpPr>
        <p:spPr>
          <a:xfrm flipH="1">
            <a:off x="12540488" y="8130540"/>
            <a:ext cx="202514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91E965EA-C31A-4407-8D6B-6F41C3209C3E}"/>
              </a:ext>
            </a:extLst>
          </p:cNvPr>
          <p:cNvCxnSpPr>
            <a:cxnSpLocks/>
          </p:cNvCxnSpPr>
          <p:nvPr/>
        </p:nvCxnSpPr>
        <p:spPr>
          <a:xfrm flipH="1" flipV="1">
            <a:off x="9125204" y="7321296"/>
            <a:ext cx="3452877" cy="8092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7E5862C6-FC35-4B96-B03F-67424CB0086A}"/>
              </a:ext>
            </a:extLst>
          </p:cNvPr>
          <p:cNvCxnSpPr>
            <a:cxnSpLocks/>
          </p:cNvCxnSpPr>
          <p:nvPr/>
        </p:nvCxnSpPr>
        <p:spPr>
          <a:xfrm flipV="1">
            <a:off x="9144000" y="7321296"/>
            <a:ext cx="0" cy="80924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2A8971A4-6744-4B77-AAE6-12B2A19604D1}"/>
              </a:ext>
            </a:extLst>
          </p:cNvPr>
          <p:cNvCxnSpPr>
            <a:cxnSpLocks/>
          </p:cNvCxnSpPr>
          <p:nvPr/>
        </p:nvCxnSpPr>
        <p:spPr>
          <a:xfrm flipH="1" flipV="1">
            <a:off x="9144000" y="8130540"/>
            <a:ext cx="998220" cy="8966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연결선 47">
            <a:extLst>
              <a:ext uri="{FF2B5EF4-FFF2-40B4-BE49-F238E27FC236}">
                <a16:creationId xmlns:a16="http://schemas.microsoft.com/office/drawing/2014/main" id="{837B7C46-0167-4BB6-86D6-B4C579668710}"/>
              </a:ext>
            </a:extLst>
          </p:cNvPr>
          <p:cNvCxnSpPr>
            <a:cxnSpLocks/>
          </p:cNvCxnSpPr>
          <p:nvPr/>
        </p:nvCxnSpPr>
        <p:spPr>
          <a:xfrm flipV="1">
            <a:off x="8780780" y="8094980"/>
            <a:ext cx="363219" cy="86360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53D4108-2118-4B82-A036-E4E05EB75B90}"/>
              </a:ext>
            </a:extLst>
          </p:cNvPr>
          <p:cNvCxnSpPr>
            <a:cxnSpLocks/>
          </p:cNvCxnSpPr>
          <p:nvPr/>
        </p:nvCxnSpPr>
        <p:spPr>
          <a:xfrm flipV="1">
            <a:off x="7508240" y="8094980"/>
            <a:ext cx="1616963" cy="8820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24FCDDD-65FC-4777-ADF0-DDC3691433DE}"/>
              </a:ext>
            </a:extLst>
          </p:cNvPr>
          <p:cNvCxnSpPr>
            <a:cxnSpLocks/>
          </p:cNvCxnSpPr>
          <p:nvPr/>
        </p:nvCxnSpPr>
        <p:spPr>
          <a:xfrm flipV="1">
            <a:off x="6220459" y="8130540"/>
            <a:ext cx="2904744" cy="84645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0E5B6A68-EADA-4F08-AD27-6C8B04F25A23}"/>
              </a:ext>
            </a:extLst>
          </p:cNvPr>
          <p:cNvCxnSpPr>
            <a:cxnSpLocks/>
          </p:cNvCxnSpPr>
          <p:nvPr/>
        </p:nvCxnSpPr>
        <p:spPr>
          <a:xfrm flipV="1">
            <a:off x="6197600" y="8958580"/>
            <a:ext cx="0" cy="5308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4419689C-EDEF-4740-AFDA-CC4D429B6573}"/>
              </a:ext>
            </a:extLst>
          </p:cNvPr>
          <p:cNvCxnSpPr>
            <a:cxnSpLocks/>
          </p:cNvCxnSpPr>
          <p:nvPr/>
        </p:nvCxnSpPr>
        <p:spPr>
          <a:xfrm flipV="1">
            <a:off x="7508240" y="8976995"/>
            <a:ext cx="0" cy="53086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7CB3B8D7-94CC-4145-9318-B8A4ECD58C65}"/>
              </a:ext>
            </a:extLst>
          </p:cNvPr>
          <p:cNvCxnSpPr>
            <a:cxnSpLocks/>
          </p:cNvCxnSpPr>
          <p:nvPr/>
        </p:nvCxnSpPr>
        <p:spPr>
          <a:xfrm flipV="1">
            <a:off x="8780780" y="8958580"/>
            <a:ext cx="0" cy="54927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직선 연결선 62">
            <a:extLst>
              <a:ext uri="{FF2B5EF4-FFF2-40B4-BE49-F238E27FC236}">
                <a16:creationId xmlns:a16="http://schemas.microsoft.com/office/drawing/2014/main" id="{56B47697-2378-4552-AF3E-FBA086AC32BD}"/>
              </a:ext>
            </a:extLst>
          </p:cNvPr>
          <p:cNvCxnSpPr>
            <a:cxnSpLocks/>
          </p:cNvCxnSpPr>
          <p:nvPr/>
        </p:nvCxnSpPr>
        <p:spPr>
          <a:xfrm flipV="1">
            <a:off x="10142220" y="9027160"/>
            <a:ext cx="0" cy="480697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Google Shape;1371;g2f401d67a6d_0_2299">
            <a:extLst>
              <a:ext uri="{FF2B5EF4-FFF2-40B4-BE49-F238E27FC236}">
                <a16:creationId xmlns:a16="http://schemas.microsoft.com/office/drawing/2014/main" id="{FB82127B-D81D-4E60-8E60-E5E15D745AE4}"/>
              </a:ext>
            </a:extLst>
          </p:cNvPr>
          <p:cNvSpPr txBox="1"/>
          <p:nvPr/>
        </p:nvSpPr>
        <p:spPr>
          <a:xfrm flipV="1">
            <a:off x="4790451" y="9240366"/>
            <a:ext cx="6426184" cy="809245"/>
          </a:xfrm>
          <a:prstGeom prst="rect">
            <a:avLst/>
          </a:prstGeom>
          <a:noFill/>
          <a:ln w="762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6FAE31B0-0A2B-4F43-BE1C-4D490390D8DD}"/>
              </a:ext>
            </a:extLst>
          </p:cNvPr>
          <p:cNvSpPr txBox="1"/>
          <p:nvPr/>
        </p:nvSpPr>
        <p:spPr>
          <a:xfrm>
            <a:off x="4790450" y="8840256"/>
            <a:ext cx="1285985" cy="400110"/>
          </a:xfrm>
          <a:prstGeom prst="rect">
            <a:avLst/>
          </a:prstGeom>
          <a:solidFill>
            <a:schemeClr val="lt1"/>
          </a:solidFill>
          <a:ln w="762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+mn-ea"/>
                <a:ea typeface="+mn-ea"/>
              </a:rPr>
              <a:t>224.1.1.1</a:t>
            </a:r>
            <a:endParaRPr lang="ko-KR" altLang="en-US" sz="2000" b="1" dirty="0">
              <a:latin typeface="+mn-ea"/>
              <a:ea typeface="+mn-ea"/>
            </a:endParaRPr>
          </a:p>
        </p:txBody>
      </p:sp>
      <p:cxnSp>
        <p:nvCxnSpPr>
          <p:cNvPr id="81" name="직선 화살표 연결선 80">
            <a:extLst>
              <a:ext uri="{FF2B5EF4-FFF2-40B4-BE49-F238E27FC236}">
                <a16:creationId xmlns:a16="http://schemas.microsoft.com/office/drawing/2014/main" id="{142EBC1F-A3E6-4188-B4D3-6A87E21FD5C3}"/>
              </a:ext>
            </a:extLst>
          </p:cNvPr>
          <p:cNvCxnSpPr/>
          <p:nvPr/>
        </p:nvCxnSpPr>
        <p:spPr>
          <a:xfrm>
            <a:off x="10142220" y="9462109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3870725C-415D-45DD-A94E-1EF49AFC3B57}"/>
              </a:ext>
            </a:extLst>
          </p:cNvPr>
          <p:cNvCxnSpPr/>
          <p:nvPr/>
        </p:nvCxnSpPr>
        <p:spPr>
          <a:xfrm>
            <a:off x="8780780" y="9463723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직선 화살표 연결선 82">
            <a:extLst>
              <a:ext uri="{FF2B5EF4-FFF2-40B4-BE49-F238E27FC236}">
                <a16:creationId xmlns:a16="http://schemas.microsoft.com/office/drawing/2014/main" id="{E5609829-AF1A-48D5-8990-F9069FE3685B}"/>
              </a:ext>
            </a:extLst>
          </p:cNvPr>
          <p:cNvCxnSpPr/>
          <p:nvPr/>
        </p:nvCxnSpPr>
        <p:spPr>
          <a:xfrm>
            <a:off x="7508240" y="9463724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4" name="직선 화살표 연결선 83">
            <a:extLst>
              <a:ext uri="{FF2B5EF4-FFF2-40B4-BE49-F238E27FC236}">
                <a16:creationId xmlns:a16="http://schemas.microsoft.com/office/drawing/2014/main" id="{8684709D-50CB-4584-AEBA-992C7214751B}"/>
              </a:ext>
            </a:extLst>
          </p:cNvPr>
          <p:cNvCxnSpPr/>
          <p:nvPr/>
        </p:nvCxnSpPr>
        <p:spPr>
          <a:xfrm>
            <a:off x="6197600" y="9462108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84">
            <a:extLst>
              <a:ext uri="{FF2B5EF4-FFF2-40B4-BE49-F238E27FC236}">
                <a16:creationId xmlns:a16="http://schemas.microsoft.com/office/drawing/2014/main" id="{2F9B89BC-48C1-4480-94BB-F71E79BC4D0C}"/>
              </a:ext>
            </a:extLst>
          </p:cNvPr>
          <p:cNvSpPr txBox="1"/>
          <p:nvPr/>
        </p:nvSpPr>
        <p:spPr>
          <a:xfrm>
            <a:off x="-1" y="0"/>
            <a:ext cx="6797029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본관 사내방송 서비스 </a:t>
            </a:r>
            <a:r>
              <a:rPr lang="en-US" altLang="ko-KR" sz="4000" b="1">
                <a:solidFill>
                  <a:srgbClr val="13274C"/>
                </a:solidFill>
              </a:rPr>
              <a:t>Flow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6602262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4AA05BE-86C8-4626-862A-CECB86E280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grpSp>
        <p:nvGrpSpPr>
          <p:cNvPr id="10" name="그룹 9">
            <a:extLst>
              <a:ext uri="{FF2B5EF4-FFF2-40B4-BE49-F238E27FC236}">
                <a16:creationId xmlns:a16="http://schemas.microsoft.com/office/drawing/2014/main" id="{2E6CE0ED-E634-40AC-9779-A48C842CF0BD}"/>
              </a:ext>
            </a:extLst>
          </p:cNvPr>
          <p:cNvGrpSpPr/>
          <p:nvPr/>
        </p:nvGrpSpPr>
        <p:grpSpPr>
          <a:xfrm>
            <a:off x="11563294" y="7292783"/>
            <a:ext cx="4197984" cy="2211323"/>
            <a:chOff x="8875974" y="6698423"/>
            <a:chExt cx="4197984" cy="2211323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CAD75DAB-59CC-4BDA-B0C7-8898B7F76D59}"/>
                </a:ext>
              </a:extLst>
            </p:cNvPr>
            <p:cNvCxnSpPr>
              <a:cxnSpLocks/>
            </p:cNvCxnSpPr>
            <p:nvPr/>
          </p:nvCxnSpPr>
          <p:spPr>
            <a:xfrm>
              <a:off x="11843582" y="6698423"/>
              <a:ext cx="0" cy="81686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7482BA57-3F16-4F9A-8BD5-BC16CE0A23A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1843582" y="6721283"/>
              <a:ext cx="1230376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63E81E67-08EC-4BAB-97F8-0DF531B4118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843582" y="7456675"/>
              <a:ext cx="998220" cy="89662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6817C341-3A1B-4583-91F7-C51FA4181B9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450771" y="7431594"/>
              <a:ext cx="402209" cy="92170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>
              <a:extLst>
                <a:ext uri="{FF2B5EF4-FFF2-40B4-BE49-F238E27FC236}">
                  <a16:creationId xmlns:a16="http://schemas.microsoft.com/office/drawing/2014/main" id="{C4CFAC91-0B13-4DCD-A7D9-F64272ACEF6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8072" y="7454518"/>
              <a:ext cx="1694306" cy="89084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0094BED5-3AF0-4802-9D7B-164FD1A0CB9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75974" y="7481759"/>
              <a:ext cx="2967608" cy="863599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직선 연결선 16">
              <a:extLst>
                <a:ext uri="{FF2B5EF4-FFF2-40B4-BE49-F238E27FC236}">
                  <a16:creationId xmlns:a16="http://schemas.microsoft.com/office/drawing/2014/main" id="{9A71868A-430E-4240-AD05-A7B6BAA227A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68072" y="8328213"/>
              <a:ext cx="0" cy="58153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연결선 17">
              <a:extLst>
                <a:ext uri="{FF2B5EF4-FFF2-40B4-BE49-F238E27FC236}">
                  <a16:creationId xmlns:a16="http://schemas.microsoft.com/office/drawing/2014/main" id="{E619409B-7816-49EE-9D11-E1DA86F8EC42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1450771" y="8328213"/>
              <a:ext cx="1" cy="54851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B2AED1C4-3443-45C1-97A4-1AFA9F2958C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885372" y="8328213"/>
              <a:ext cx="0" cy="581533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4183D343-FEB6-4289-9777-4488309EE0A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12827007" y="8328213"/>
              <a:ext cx="1" cy="54851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Google Shape;1371;g2f401d67a6d_0_2299">
            <a:extLst>
              <a:ext uri="{FF2B5EF4-FFF2-40B4-BE49-F238E27FC236}">
                <a16:creationId xmlns:a16="http://schemas.microsoft.com/office/drawing/2014/main" id="{239AAEBB-1092-4C09-9E1B-4FF1EEAE7A29}"/>
              </a:ext>
            </a:extLst>
          </p:cNvPr>
          <p:cNvSpPr txBox="1"/>
          <p:nvPr/>
        </p:nvSpPr>
        <p:spPr>
          <a:xfrm flipV="1">
            <a:off x="10515599" y="9223172"/>
            <a:ext cx="6997827" cy="809243"/>
          </a:xfrm>
          <a:prstGeom prst="rect">
            <a:avLst/>
          </a:prstGeom>
          <a:noFill/>
          <a:ln w="762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97158D-9BDF-4880-A24B-27E52C7FA387}"/>
              </a:ext>
            </a:extLst>
          </p:cNvPr>
          <p:cNvSpPr txBox="1"/>
          <p:nvPr/>
        </p:nvSpPr>
        <p:spPr>
          <a:xfrm>
            <a:off x="16108689" y="8823062"/>
            <a:ext cx="1404737" cy="400110"/>
          </a:xfrm>
          <a:prstGeom prst="rect">
            <a:avLst/>
          </a:prstGeom>
          <a:solidFill>
            <a:schemeClr val="lt1"/>
          </a:solidFill>
          <a:ln w="762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+mn-ea"/>
                <a:ea typeface="+mn-ea"/>
              </a:rPr>
              <a:t>224.1.1.2</a:t>
            </a:r>
            <a:endParaRPr lang="ko-KR" altLang="en-US" sz="2000" b="1" dirty="0">
              <a:latin typeface="+mn-ea"/>
              <a:ea typeface="+mn-ea"/>
            </a:endParaRPr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2A4514EE-6E36-4FF5-B9AB-BE6D86A696ED}"/>
              </a:ext>
            </a:extLst>
          </p:cNvPr>
          <p:cNvCxnSpPr/>
          <p:nvPr/>
        </p:nvCxnSpPr>
        <p:spPr>
          <a:xfrm>
            <a:off x="15514765" y="9438005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A81A6863-183C-407E-A432-A1B1552B715C}"/>
              </a:ext>
            </a:extLst>
          </p:cNvPr>
          <p:cNvCxnSpPr/>
          <p:nvPr/>
        </p:nvCxnSpPr>
        <p:spPr>
          <a:xfrm>
            <a:off x="14138529" y="9438005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E4D90B48-EBC3-4B66-ACAB-1AEE6E16D543}"/>
              </a:ext>
            </a:extLst>
          </p:cNvPr>
          <p:cNvCxnSpPr/>
          <p:nvPr/>
        </p:nvCxnSpPr>
        <p:spPr>
          <a:xfrm>
            <a:off x="12855830" y="9438005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D30E48D0-19C9-4EF4-96A5-DFD262795CFC}"/>
              </a:ext>
            </a:extLst>
          </p:cNvPr>
          <p:cNvCxnSpPr/>
          <p:nvPr/>
        </p:nvCxnSpPr>
        <p:spPr>
          <a:xfrm>
            <a:off x="11573130" y="9455413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52A3481D-7921-4C26-A79D-CB6B4FEB9C84}"/>
              </a:ext>
            </a:extLst>
          </p:cNvPr>
          <p:cNvSpPr txBox="1"/>
          <p:nvPr/>
        </p:nvSpPr>
        <p:spPr>
          <a:xfrm>
            <a:off x="-1" y="0"/>
            <a:ext cx="6797029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신관 사내방송 서비스 </a:t>
            </a:r>
            <a:r>
              <a:rPr lang="en-US" altLang="ko-KR" sz="4000" b="1">
                <a:solidFill>
                  <a:srgbClr val="13274C"/>
                </a:solidFill>
              </a:rPr>
              <a:t>Flow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4248010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8488C66-F5EB-4BAC-A4DF-4E3BD848C5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9DA8302D-5653-4CAA-A93E-D043F65D9D45}"/>
              </a:ext>
            </a:extLst>
          </p:cNvPr>
          <p:cNvCxnSpPr>
            <a:cxnSpLocks/>
          </p:cNvCxnSpPr>
          <p:nvPr/>
        </p:nvCxnSpPr>
        <p:spPr>
          <a:xfrm>
            <a:off x="14538960" y="7295896"/>
            <a:ext cx="0" cy="816864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B411FF30-E145-4C12-8235-D5C1A5392D18}"/>
              </a:ext>
            </a:extLst>
          </p:cNvPr>
          <p:cNvCxnSpPr>
            <a:cxnSpLocks/>
          </p:cNvCxnSpPr>
          <p:nvPr/>
        </p:nvCxnSpPr>
        <p:spPr>
          <a:xfrm flipH="1">
            <a:off x="14538960" y="7318756"/>
            <a:ext cx="1230376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A4A4E69E-C7E6-496B-97ED-C3CD78471E47}"/>
              </a:ext>
            </a:extLst>
          </p:cNvPr>
          <p:cNvCxnSpPr>
            <a:cxnSpLocks/>
          </p:cNvCxnSpPr>
          <p:nvPr/>
        </p:nvCxnSpPr>
        <p:spPr>
          <a:xfrm flipH="1" flipV="1">
            <a:off x="14538960" y="8054148"/>
            <a:ext cx="998220" cy="89662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905737D-6A03-40BC-8E44-83D37B6945D2}"/>
              </a:ext>
            </a:extLst>
          </p:cNvPr>
          <p:cNvCxnSpPr>
            <a:cxnSpLocks/>
          </p:cNvCxnSpPr>
          <p:nvPr/>
        </p:nvCxnSpPr>
        <p:spPr>
          <a:xfrm flipV="1">
            <a:off x="14146149" y="8029067"/>
            <a:ext cx="402209" cy="921701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2865F8FA-8C6B-47A5-A04E-48DB6D6892B1}"/>
              </a:ext>
            </a:extLst>
          </p:cNvPr>
          <p:cNvCxnSpPr>
            <a:cxnSpLocks/>
          </p:cNvCxnSpPr>
          <p:nvPr/>
        </p:nvCxnSpPr>
        <p:spPr>
          <a:xfrm flipV="1">
            <a:off x="12863450" y="8051991"/>
            <a:ext cx="1694306" cy="89084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1C574E57-1E74-4C46-8A3E-AC9D0B0FAB34}"/>
              </a:ext>
            </a:extLst>
          </p:cNvPr>
          <p:cNvCxnSpPr>
            <a:cxnSpLocks/>
          </p:cNvCxnSpPr>
          <p:nvPr/>
        </p:nvCxnSpPr>
        <p:spPr>
          <a:xfrm flipV="1">
            <a:off x="11571352" y="8079232"/>
            <a:ext cx="2967608" cy="863599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073193A-9C56-4C8B-9FA0-B068665FC692}"/>
              </a:ext>
            </a:extLst>
          </p:cNvPr>
          <p:cNvCxnSpPr>
            <a:cxnSpLocks/>
          </p:cNvCxnSpPr>
          <p:nvPr/>
        </p:nvCxnSpPr>
        <p:spPr>
          <a:xfrm flipV="1">
            <a:off x="12863450" y="8925686"/>
            <a:ext cx="0" cy="5815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>
            <a:extLst>
              <a:ext uri="{FF2B5EF4-FFF2-40B4-BE49-F238E27FC236}">
                <a16:creationId xmlns:a16="http://schemas.microsoft.com/office/drawing/2014/main" id="{6063BFAA-1EEC-465F-954B-C17EAC995A1F}"/>
              </a:ext>
            </a:extLst>
          </p:cNvPr>
          <p:cNvCxnSpPr>
            <a:cxnSpLocks/>
          </p:cNvCxnSpPr>
          <p:nvPr/>
        </p:nvCxnSpPr>
        <p:spPr>
          <a:xfrm flipH="1" flipV="1">
            <a:off x="14146149" y="8925686"/>
            <a:ext cx="1" cy="5485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38C3852-5C99-4123-9344-74F21156B485}"/>
              </a:ext>
            </a:extLst>
          </p:cNvPr>
          <p:cNvCxnSpPr>
            <a:cxnSpLocks/>
          </p:cNvCxnSpPr>
          <p:nvPr/>
        </p:nvCxnSpPr>
        <p:spPr>
          <a:xfrm flipV="1">
            <a:off x="11580750" y="8925686"/>
            <a:ext cx="0" cy="581533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EDF66817-4F69-447C-BE1C-C92B1C77E07A}"/>
              </a:ext>
            </a:extLst>
          </p:cNvPr>
          <p:cNvCxnSpPr>
            <a:cxnSpLocks/>
          </p:cNvCxnSpPr>
          <p:nvPr/>
        </p:nvCxnSpPr>
        <p:spPr>
          <a:xfrm flipH="1" flipV="1">
            <a:off x="15522385" y="8925686"/>
            <a:ext cx="1" cy="548515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B46723B7-B5CF-486A-892A-FA66E9D95C63}"/>
              </a:ext>
            </a:extLst>
          </p:cNvPr>
          <p:cNvCxnSpPr/>
          <p:nvPr/>
        </p:nvCxnSpPr>
        <p:spPr>
          <a:xfrm>
            <a:off x="15522385" y="9438005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9D48138-F73D-4918-A063-8430BA933F9C}"/>
              </a:ext>
            </a:extLst>
          </p:cNvPr>
          <p:cNvCxnSpPr/>
          <p:nvPr/>
        </p:nvCxnSpPr>
        <p:spPr>
          <a:xfrm>
            <a:off x="14146149" y="9438005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>
            <a:extLst>
              <a:ext uri="{FF2B5EF4-FFF2-40B4-BE49-F238E27FC236}">
                <a16:creationId xmlns:a16="http://schemas.microsoft.com/office/drawing/2014/main" id="{C69C32F4-1001-412B-AF5E-D47C907C885B}"/>
              </a:ext>
            </a:extLst>
          </p:cNvPr>
          <p:cNvCxnSpPr/>
          <p:nvPr/>
        </p:nvCxnSpPr>
        <p:spPr>
          <a:xfrm>
            <a:off x="12863450" y="9438005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047ADB07-EB2E-4BED-8B11-3437B2DE89C0}"/>
              </a:ext>
            </a:extLst>
          </p:cNvPr>
          <p:cNvCxnSpPr/>
          <p:nvPr/>
        </p:nvCxnSpPr>
        <p:spPr>
          <a:xfrm>
            <a:off x="11580750" y="9455413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Google Shape;1371;g2f401d67a6d_0_2299">
            <a:extLst>
              <a:ext uri="{FF2B5EF4-FFF2-40B4-BE49-F238E27FC236}">
                <a16:creationId xmlns:a16="http://schemas.microsoft.com/office/drawing/2014/main" id="{25C6FA1B-6D59-43F6-B4EA-20135315EF2F}"/>
              </a:ext>
            </a:extLst>
          </p:cNvPr>
          <p:cNvSpPr txBox="1"/>
          <p:nvPr/>
        </p:nvSpPr>
        <p:spPr>
          <a:xfrm flipV="1">
            <a:off x="4768779" y="9223173"/>
            <a:ext cx="12744648" cy="809243"/>
          </a:xfrm>
          <a:prstGeom prst="rect">
            <a:avLst/>
          </a:prstGeom>
          <a:noFill/>
          <a:ln w="76200" cap="flat" cmpd="sng">
            <a:solidFill>
              <a:srgbClr val="7030A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77A38049-2F07-4F8D-9DFE-8FFD2C110F75}"/>
              </a:ext>
            </a:extLst>
          </p:cNvPr>
          <p:cNvSpPr txBox="1"/>
          <p:nvPr/>
        </p:nvSpPr>
        <p:spPr>
          <a:xfrm>
            <a:off x="4771215" y="8823063"/>
            <a:ext cx="1404737" cy="400110"/>
          </a:xfrm>
          <a:prstGeom prst="rect">
            <a:avLst/>
          </a:prstGeom>
          <a:solidFill>
            <a:schemeClr val="lt1"/>
          </a:solidFill>
          <a:ln w="76200"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>
                <a:latin typeface="+mn-ea"/>
                <a:ea typeface="+mn-ea"/>
              </a:rPr>
              <a:t>224.1.1.3</a:t>
            </a:r>
            <a:endParaRPr lang="ko-KR" altLang="en-US" sz="2000" b="1" dirty="0">
              <a:latin typeface="+mn-ea"/>
              <a:ea typeface="+mn-ea"/>
            </a:endParaRPr>
          </a:p>
        </p:txBody>
      </p:sp>
      <p:grpSp>
        <p:nvGrpSpPr>
          <p:cNvPr id="53" name="그룹 52">
            <a:extLst>
              <a:ext uri="{FF2B5EF4-FFF2-40B4-BE49-F238E27FC236}">
                <a16:creationId xmlns:a16="http://schemas.microsoft.com/office/drawing/2014/main" id="{F8DC61FF-2388-4F05-B863-98D1645CC51F}"/>
              </a:ext>
            </a:extLst>
          </p:cNvPr>
          <p:cNvGrpSpPr/>
          <p:nvPr/>
        </p:nvGrpSpPr>
        <p:grpSpPr>
          <a:xfrm>
            <a:off x="6197600" y="7303516"/>
            <a:ext cx="6380481" cy="2186561"/>
            <a:chOff x="6197600" y="7303516"/>
            <a:chExt cx="6380481" cy="2186561"/>
          </a:xfrm>
        </p:grpSpPr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6FF46DEF-02DB-41E6-8432-A36D754FA699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25204" y="7303516"/>
              <a:ext cx="3452877" cy="80924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직선 연결선 43">
              <a:extLst>
                <a:ext uri="{FF2B5EF4-FFF2-40B4-BE49-F238E27FC236}">
                  <a16:creationId xmlns:a16="http://schemas.microsoft.com/office/drawing/2014/main" id="{A1D939D5-E68B-4402-8E9E-42B301B552B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144000" y="7303516"/>
              <a:ext cx="0" cy="809244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직선 연결선 44">
              <a:extLst>
                <a:ext uri="{FF2B5EF4-FFF2-40B4-BE49-F238E27FC236}">
                  <a16:creationId xmlns:a16="http://schemas.microsoft.com/office/drawing/2014/main" id="{0F99EA5A-839B-42E0-84C7-8573409A6C20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44000" y="8112760"/>
              <a:ext cx="998220" cy="89662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직선 연결선 45">
              <a:extLst>
                <a:ext uri="{FF2B5EF4-FFF2-40B4-BE49-F238E27FC236}">
                  <a16:creationId xmlns:a16="http://schemas.microsoft.com/office/drawing/2014/main" id="{ECF88758-48A4-4B8F-A46B-F0BC96BE7EB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0780" y="8077200"/>
              <a:ext cx="363219" cy="86360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9814A93D-AFFA-4D23-8A50-EF585082D4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8240" y="8077200"/>
              <a:ext cx="1616963" cy="88201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직선 연결선 47">
              <a:extLst>
                <a:ext uri="{FF2B5EF4-FFF2-40B4-BE49-F238E27FC236}">
                  <a16:creationId xmlns:a16="http://schemas.microsoft.com/office/drawing/2014/main" id="{2AEA2CC9-655A-406C-BA1A-1F09F4FCFD1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20459" y="8112760"/>
              <a:ext cx="2904744" cy="846455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직선 연결선 48">
              <a:extLst>
                <a:ext uri="{FF2B5EF4-FFF2-40B4-BE49-F238E27FC236}">
                  <a16:creationId xmlns:a16="http://schemas.microsoft.com/office/drawing/2014/main" id="{71019FDD-E331-4A06-94F5-DFF0388D284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197600" y="8940800"/>
              <a:ext cx="0" cy="5308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직선 연결선 49">
              <a:extLst>
                <a:ext uri="{FF2B5EF4-FFF2-40B4-BE49-F238E27FC236}">
                  <a16:creationId xmlns:a16="http://schemas.microsoft.com/office/drawing/2014/main" id="{5BA99E40-9CCA-4648-8DAB-392C10FD800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508240" y="8959215"/>
              <a:ext cx="0" cy="530861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직선 연결선 50">
              <a:extLst>
                <a:ext uri="{FF2B5EF4-FFF2-40B4-BE49-F238E27FC236}">
                  <a16:creationId xmlns:a16="http://schemas.microsoft.com/office/drawing/2014/main" id="{90243C31-5006-4FA5-A4F8-455475BB70D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780780" y="8940800"/>
              <a:ext cx="0" cy="54927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직선 연결선 51">
              <a:extLst>
                <a:ext uri="{FF2B5EF4-FFF2-40B4-BE49-F238E27FC236}">
                  <a16:creationId xmlns:a16="http://schemas.microsoft.com/office/drawing/2014/main" id="{3764E545-357B-4CC0-A327-BE4A32BCEF7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0142220" y="9009380"/>
              <a:ext cx="0" cy="480697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4" name="직선 연결선 53">
            <a:extLst>
              <a:ext uri="{FF2B5EF4-FFF2-40B4-BE49-F238E27FC236}">
                <a16:creationId xmlns:a16="http://schemas.microsoft.com/office/drawing/2014/main" id="{F7EF2A62-C7CD-4322-AAAA-4B8BBFC8FDCF}"/>
              </a:ext>
            </a:extLst>
          </p:cNvPr>
          <p:cNvCxnSpPr>
            <a:cxnSpLocks/>
          </p:cNvCxnSpPr>
          <p:nvPr/>
        </p:nvCxnSpPr>
        <p:spPr>
          <a:xfrm flipH="1">
            <a:off x="12532614" y="8102600"/>
            <a:ext cx="2025142" cy="0"/>
          </a:xfrm>
          <a:prstGeom prst="line">
            <a:avLst/>
          </a:prstGeom>
          <a:ln w="571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화살표 연결선 54">
            <a:extLst>
              <a:ext uri="{FF2B5EF4-FFF2-40B4-BE49-F238E27FC236}">
                <a16:creationId xmlns:a16="http://schemas.microsoft.com/office/drawing/2014/main" id="{F9FF1C72-3AD3-4B5F-A8D3-BE70D26A61C6}"/>
              </a:ext>
            </a:extLst>
          </p:cNvPr>
          <p:cNvCxnSpPr/>
          <p:nvPr/>
        </p:nvCxnSpPr>
        <p:spPr>
          <a:xfrm>
            <a:off x="10142220" y="9462109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55B1514-EACF-4A28-BAC2-50AA36347869}"/>
              </a:ext>
            </a:extLst>
          </p:cNvPr>
          <p:cNvCxnSpPr/>
          <p:nvPr/>
        </p:nvCxnSpPr>
        <p:spPr>
          <a:xfrm>
            <a:off x="8780780" y="9463723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3CE251DD-9F4A-4181-9DBC-97EB8BF71942}"/>
              </a:ext>
            </a:extLst>
          </p:cNvPr>
          <p:cNvCxnSpPr/>
          <p:nvPr/>
        </p:nvCxnSpPr>
        <p:spPr>
          <a:xfrm>
            <a:off x="7508240" y="9463724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BA79E195-1F4D-4F03-B78A-2F307DB6C4D1}"/>
              </a:ext>
            </a:extLst>
          </p:cNvPr>
          <p:cNvCxnSpPr/>
          <p:nvPr/>
        </p:nvCxnSpPr>
        <p:spPr>
          <a:xfrm>
            <a:off x="6197600" y="9462108"/>
            <a:ext cx="0" cy="253365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E67B3528-0FA3-442A-8E6D-4F69224D8CA4}"/>
              </a:ext>
            </a:extLst>
          </p:cNvPr>
          <p:cNvSpPr txBox="1"/>
          <p:nvPr/>
        </p:nvSpPr>
        <p:spPr>
          <a:xfrm>
            <a:off x="-1" y="0"/>
            <a:ext cx="9006840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본관 </a:t>
            </a:r>
            <a:r>
              <a:rPr lang="en-US" altLang="ko-KR" sz="4000" b="1">
                <a:solidFill>
                  <a:srgbClr val="13274C"/>
                </a:solidFill>
              </a:rPr>
              <a:t>&amp; </a:t>
            </a:r>
            <a:r>
              <a:rPr lang="ko-KR" altLang="en-US" sz="4000" b="1">
                <a:solidFill>
                  <a:srgbClr val="13274C"/>
                </a:solidFill>
              </a:rPr>
              <a:t>신관 사내방송 서비스 </a:t>
            </a:r>
            <a:r>
              <a:rPr lang="en-US" altLang="ko-KR" sz="4000" b="1">
                <a:solidFill>
                  <a:srgbClr val="13274C"/>
                </a:solidFill>
              </a:rPr>
              <a:t>Flow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6541630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-510"/>
            <a:ext cx="9817713" cy="253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ko-KR" altLang="en-US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본사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- 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요구사항 </a:t>
            </a:r>
            <a:r>
              <a:rPr lang="ko-KR" altLang="en-US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및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설계 원칙 </a:t>
            </a:r>
            <a:endParaRPr sz="3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g3160e6660d3_1_63"/>
          <p:cNvGrpSpPr/>
          <p:nvPr/>
        </p:nvGrpSpPr>
        <p:grpSpPr>
          <a:xfrm>
            <a:off x="1038235" y="5308584"/>
            <a:ext cx="4946554" cy="1075503"/>
            <a:chOff x="1323341" y="4480469"/>
            <a:chExt cx="5087854" cy="1075503"/>
          </a:xfrm>
        </p:grpSpPr>
        <p:sp>
          <p:nvSpPr>
            <p:cNvPr id="244" name="Google Shape;244;g3160e6660d3_1_63"/>
            <p:cNvSpPr/>
            <p:nvPr/>
          </p:nvSpPr>
          <p:spPr>
            <a:xfrm>
              <a:off x="1446312" y="4607168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3274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5" name="Google Shape;245;g3160e6660d3_1_63"/>
            <p:cNvSpPr/>
            <p:nvPr/>
          </p:nvSpPr>
          <p:spPr>
            <a:xfrm>
              <a:off x="1323341" y="4480469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29FD9"/>
            </a:solidFill>
            <a:ln w="57150" cap="rnd" cmpd="sng">
              <a:solidFill>
                <a:srgbClr val="129F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000" b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보안</a:t>
              </a:r>
              <a:r>
                <a:rPr lang="ko-KR" altLang="en-US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요구사항</a:t>
              </a:r>
              <a:endParaRPr sz="40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1" name="Google Shape;235;g3160e6660d3_1_63">
            <a:extLst>
              <a:ext uri="{FF2B5EF4-FFF2-40B4-BE49-F238E27FC236}">
                <a16:creationId xmlns:a16="http://schemas.microsoft.com/office/drawing/2014/main" id="{C56F6A8E-526B-4E53-82B6-5BF430672C8B}"/>
              </a:ext>
            </a:extLst>
          </p:cNvPr>
          <p:cNvGrpSpPr/>
          <p:nvPr/>
        </p:nvGrpSpPr>
        <p:grpSpPr>
          <a:xfrm>
            <a:off x="6339802" y="4076187"/>
            <a:ext cx="11621695" cy="3615240"/>
            <a:chOff x="7162800" y="1249680"/>
            <a:chExt cx="10683867" cy="4066945"/>
          </a:xfrm>
        </p:grpSpPr>
        <p:sp>
          <p:nvSpPr>
            <p:cNvPr id="22" name="Google Shape;236;g3160e6660d3_1_63">
              <a:extLst>
                <a:ext uri="{FF2B5EF4-FFF2-40B4-BE49-F238E27FC236}">
                  <a16:creationId xmlns:a16="http://schemas.microsoft.com/office/drawing/2014/main" id="{83FD810D-411E-4745-84CE-9B3587734ABC}"/>
                </a:ext>
              </a:extLst>
            </p:cNvPr>
            <p:cNvSpPr/>
            <p:nvPr/>
          </p:nvSpPr>
          <p:spPr>
            <a:xfrm>
              <a:off x="7331067" y="1422805"/>
              <a:ext cx="10515600" cy="3893820"/>
            </a:xfrm>
            <a:prstGeom prst="rect">
              <a:avLst/>
            </a:prstGeom>
            <a:solidFill>
              <a:srgbClr val="EEEEE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7;g3160e6660d3_1_63">
              <a:extLst>
                <a:ext uri="{FF2B5EF4-FFF2-40B4-BE49-F238E27FC236}">
                  <a16:creationId xmlns:a16="http://schemas.microsoft.com/office/drawing/2014/main" id="{A46D0838-041E-4FA2-B810-C8FDADB897C7}"/>
                </a:ext>
              </a:extLst>
            </p:cNvPr>
            <p:cNvSpPr/>
            <p:nvPr/>
          </p:nvSpPr>
          <p:spPr>
            <a:xfrm>
              <a:off x="7162800" y="1249680"/>
              <a:ext cx="10515600" cy="389382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2;g3160e6660d3_1_63">
            <a:extLst>
              <a:ext uri="{FF2B5EF4-FFF2-40B4-BE49-F238E27FC236}">
                <a16:creationId xmlns:a16="http://schemas.microsoft.com/office/drawing/2014/main" id="{39B86B02-5D88-4844-9A08-4DF35CE9B261}"/>
              </a:ext>
            </a:extLst>
          </p:cNvPr>
          <p:cNvSpPr/>
          <p:nvPr/>
        </p:nvSpPr>
        <p:spPr>
          <a:xfrm>
            <a:off x="6522837" y="3875077"/>
            <a:ext cx="11438660" cy="38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838200" lvl="0" indent="-279400">
              <a:lnSpc>
                <a:spcPct val="115000"/>
              </a:lnSpc>
            </a:pPr>
            <a:r>
              <a:rPr lang="en-US" altLang="ko-KR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A.    Loop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을 차단하기 위한 모든 기술을 적용</a:t>
            </a:r>
            <a:r>
              <a:rPr lang="en-US" altLang="ko-KR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, 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허가 받지 않은 장비나 사용자 접속을 최소화  </a:t>
            </a:r>
            <a:endParaRPr lang="ko-KR" altLang="en-US" sz="2000"/>
          </a:p>
          <a:p>
            <a:pPr marL="1016000" lvl="0" indent="-457200">
              <a:lnSpc>
                <a:spcPct val="115000"/>
              </a:lnSpc>
              <a:spcBef>
                <a:spcPts val="1200"/>
              </a:spcBef>
              <a:buAutoNum type="alphaUcPeriod" startAt="2"/>
            </a:pP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불법적인 </a:t>
            </a:r>
            <a:r>
              <a:rPr lang="en-US" altLang="ko-KR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DHCP 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서버</a:t>
            </a:r>
            <a:r>
              <a:rPr lang="ko-KR" altLang="en-US" sz="2000">
                <a:ea typeface="Ubuntu"/>
              </a:rPr>
              <a:t> 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운영 및 </a:t>
            </a:r>
            <a:r>
              <a:rPr lang="en-US" altLang="ko-KR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ARP Poisoning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을 차단하고자 함</a:t>
            </a:r>
            <a:endParaRPr lang="ko-KR" altLang="en-US" sz="2000"/>
          </a:p>
          <a:p>
            <a:pPr marL="1016000" lvl="0" indent="-457200">
              <a:lnSpc>
                <a:spcPct val="115000"/>
              </a:lnSpc>
              <a:spcBef>
                <a:spcPts val="1200"/>
              </a:spcBef>
              <a:buAutoNum type="alphaUcPeriod" startAt="3"/>
            </a:pPr>
            <a:r>
              <a:rPr lang="en-US" altLang="ko-KR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VLAN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을 이용한 각종 공격과</a:t>
            </a:r>
            <a:r>
              <a:rPr lang="en-US" altLang="ko-KR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 Address Spoofing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을 차단하고자 함</a:t>
            </a:r>
            <a:endParaRPr lang="en-US" altLang="ko-KR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016000" lvl="0" indent="-457200">
              <a:lnSpc>
                <a:spcPct val="115000"/>
              </a:lnSpc>
              <a:spcBef>
                <a:spcPts val="1200"/>
              </a:spcBef>
              <a:buAutoNum type="alphaUcPeriod" startAt="4"/>
            </a:pPr>
            <a:r>
              <a:rPr lang="en-US" altLang="ko-KR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BUM Traffic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에 대해 각각 </a:t>
            </a:r>
            <a:r>
              <a:rPr lang="en-US" altLang="ko-KR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20%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를 초과하지 못하도록 제한</a:t>
            </a:r>
            <a:endParaRPr lang="en-US" altLang="ko-KR" sz="2000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016000" lvl="0" indent="-457200">
              <a:lnSpc>
                <a:spcPct val="115000"/>
              </a:lnSpc>
              <a:spcBef>
                <a:spcPts val="1200"/>
              </a:spcBef>
              <a:buAutoNum type="alphaUcPeriod" startAt="4"/>
            </a:pPr>
            <a:r>
              <a:rPr lang="en-US" altLang="ko-KR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Err-disable 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발생 시 </a:t>
            </a:r>
            <a:r>
              <a:rPr lang="en-US" altLang="ko-KR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5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분 후 자동으로 풀리도록 설정</a:t>
            </a:r>
            <a:endParaRPr lang="ko-KR" altLang="en-US" sz="2000" b="1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9" name="Google Shape;248;g3160e6660d3_1_63">
            <a:extLst>
              <a:ext uri="{FF2B5EF4-FFF2-40B4-BE49-F238E27FC236}">
                <a16:creationId xmlns:a16="http://schemas.microsoft.com/office/drawing/2014/main" id="{0ACB4BAC-9780-487B-87A4-FC2B45F7E1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49;g3160e6660d3_1_63">
            <a:extLst>
              <a:ext uri="{FF2B5EF4-FFF2-40B4-BE49-F238E27FC236}">
                <a16:creationId xmlns:a16="http://schemas.microsoft.com/office/drawing/2014/main" id="{E3A4CFD0-D39F-4367-A833-0BD7CFD8A1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78078171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0"/>
            <a:ext cx="9817713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ko-KR" altLang="en-US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본사 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lang="ko-KR" altLang="en-US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보안 기술 비교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4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160e6660d3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60e6660d3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3B4C55-DAEF-4A60-A696-F2B27FB17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85262378"/>
              </p:ext>
            </p:extLst>
          </p:nvPr>
        </p:nvGraphicFramePr>
        <p:xfrm>
          <a:off x="1222375" y="2622552"/>
          <a:ext cx="15843250" cy="5835647"/>
        </p:xfrm>
        <a:graphic>
          <a:graphicData uri="http://schemas.openxmlformats.org/drawingml/2006/table">
            <a:tbl>
              <a:tblPr>
                <a:tableStyleId>{F4757A28-2E28-4AA9-B066-7CF037C45422}</a:tableStyleId>
              </a:tblPr>
              <a:tblGrid>
                <a:gridCol w="3578225">
                  <a:extLst>
                    <a:ext uri="{9D8B030D-6E8A-4147-A177-3AD203B41FA5}">
                      <a16:colId xmlns:a16="http://schemas.microsoft.com/office/drawing/2014/main" val="3857883618"/>
                    </a:ext>
                  </a:extLst>
                </a:gridCol>
                <a:gridCol w="12265025">
                  <a:extLst>
                    <a:ext uri="{9D8B030D-6E8A-4147-A177-3AD203B41FA5}">
                      <a16:colId xmlns:a16="http://schemas.microsoft.com/office/drawing/2014/main" val="4034019436"/>
                    </a:ext>
                  </a:extLst>
                </a:gridCol>
              </a:tblGrid>
              <a:tr h="581827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항목</a:t>
                      </a:r>
                      <a:endParaRPr lang="ko-KR" altLang="en-US" sz="3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설명</a:t>
                      </a:r>
                      <a:endParaRPr lang="en-US" sz="3000" b="1" i="0" u="none" strike="noStrike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620" marR="7620" marT="7620" marB="0" anchor="ctr">
                    <a:solidFill>
                      <a:srgbClr val="1327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78778"/>
                  </a:ext>
                </a:extLst>
              </a:tr>
              <a:tr h="10507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0" b="1" i="0" u="none" strike="noStrike" baseline="0">
                          <a:solidFill>
                            <a:schemeClr val="tx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DHCP Snooping</a:t>
                      </a:r>
                      <a:endParaRPr lang="ko-KR" altLang="en-US" sz="3000" b="1" i="0" u="none" strike="noStrike" baseline="0" dirty="0">
                        <a:solidFill>
                          <a:schemeClr val="tx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네트워크에서 신뢰할 수 없는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DHCP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서버의 운영을 방지하는 기술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DHCP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패킷을 검증하여 신뢰할 수 있는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DHCP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서버에서만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주소를 할당받도록 한다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3091460701"/>
                  </a:ext>
                </a:extLst>
              </a:tr>
              <a:tr h="10507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0" b="1" i="0" u="none" strike="noStrike" baseline="0">
                          <a:solidFill>
                            <a:schemeClr val="tx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DAI</a:t>
                      </a:r>
                    </a:p>
                  </a:txBody>
                  <a:tcPr marL="7072" marR="7072" marT="70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ARP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패킷을 검증하여 악의적인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ARP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스푸핑 공격을 차단하는 기술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IP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주소와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MAC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주소의 매핑을 기록하고 검증하여 신뢰할 수 없는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ARP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패킷을 필터링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205528745"/>
                  </a:ext>
                </a:extLst>
              </a:tr>
              <a:tr h="10507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0" b="1" i="0" u="none" strike="noStrike" baseline="0">
                          <a:solidFill>
                            <a:schemeClr val="tx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Port Security</a:t>
                      </a:r>
                      <a:endParaRPr lang="ko-KR" altLang="en-US" sz="3000" b="1" i="0" u="none" strike="noStrike" baseline="0" dirty="0">
                        <a:solidFill>
                          <a:schemeClr val="tx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/>
                        <a:t>특정 </a:t>
                      </a:r>
                      <a:r>
                        <a:rPr lang="en-US" altLang="ko-KR" sz="2500"/>
                        <a:t>MAC </a:t>
                      </a:r>
                      <a:r>
                        <a:rPr lang="ko-KR" altLang="en-US" sz="2500"/>
                        <a:t>주소만 허용하여 비인가 장치의 접근 차단하는</a:t>
                      </a:r>
                      <a:r>
                        <a:rPr lang="en-US" altLang="ko-KR" sz="2500"/>
                        <a:t> </a:t>
                      </a:r>
                      <a:r>
                        <a:rPr lang="ko-KR" altLang="en-US" sz="2500"/>
                        <a:t>기술</a:t>
                      </a:r>
                      <a:endParaRPr lang="en-US" altLang="ko-KR" sz="2500"/>
                    </a:p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주로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Access Switch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에서 사용됨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079785990"/>
                  </a:ext>
                </a:extLst>
              </a:tr>
              <a:tr h="10507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0" b="1" i="0" u="none" strike="noStrike" baseline="0">
                          <a:solidFill>
                            <a:schemeClr val="tx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Storm Control</a:t>
                      </a:r>
                      <a:endParaRPr lang="ko-KR" altLang="en-US" sz="3000" b="1" i="0" u="none" strike="noStrike" baseline="0" dirty="0">
                        <a:solidFill>
                          <a:schemeClr val="tx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브로드캐스트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멀티캐스트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유니캐스트 트래픽의 폭주를 감지하고 제한하여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 </a:t>
                      </a: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네트워크 성능저하와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Loop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을 방지함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 (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주로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Access Switch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에서 사용됨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92334229"/>
                  </a:ext>
                </a:extLst>
              </a:tr>
              <a:tr h="1050764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3000" b="1" i="0" u="none" strike="noStrike" baseline="0">
                          <a:solidFill>
                            <a:schemeClr val="tx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Err disable Recovery</a:t>
                      </a:r>
                      <a:endParaRPr lang="ko-KR" altLang="en-US" sz="3000" b="1" i="0" u="none" strike="noStrike" baseline="0" dirty="0">
                        <a:solidFill>
                          <a:schemeClr val="tx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/>
                        <a:t>Err-disable </a:t>
                      </a:r>
                      <a:r>
                        <a:rPr lang="ko-KR" altLang="en-US" sz="2500"/>
                        <a:t>상태 포트가 자동으로 복구되도록 타이머를 설정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9937888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5495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1364A1E-3557-4AA5-AAC8-35313FE784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3204263-921D-41D5-A99B-ADFF2CEAA2FE}"/>
              </a:ext>
            </a:extLst>
          </p:cNvPr>
          <p:cNvSpPr txBox="1"/>
          <p:nvPr/>
        </p:nvSpPr>
        <p:spPr>
          <a:xfrm>
            <a:off x="-1" y="0"/>
            <a:ext cx="6797029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DHCP Snooping &amp; DAI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003701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A204BB6-9AB6-4756-8EB6-F6991D46FF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F5CB140-FF03-4E33-BE65-F45C668B3B3B}"/>
              </a:ext>
            </a:extLst>
          </p:cNvPr>
          <p:cNvSpPr txBox="1"/>
          <p:nvPr/>
        </p:nvSpPr>
        <p:spPr>
          <a:xfrm>
            <a:off x="-1" y="0"/>
            <a:ext cx="6797029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Port Security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44822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3C30F11D-0966-4E60-B51B-E54D361AA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BDC7A5D-2F6A-4848-939C-AD0757844734}"/>
              </a:ext>
            </a:extLst>
          </p:cNvPr>
          <p:cNvSpPr txBox="1"/>
          <p:nvPr/>
        </p:nvSpPr>
        <p:spPr>
          <a:xfrm>
            <a:off x="-1" y="0"/>
            <a:ext cx="6797029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ASA </a:t>
            </a:r>
            <a:r>
              <a:rPr lang="ko-KR" altLang="en-US" sz="4000" b="1">
                <a:solidFill>
                  <a:srgbClr val="13274C"/>
                </a:solidFill>
              </a:rPr>
              <a:t>방화벽 </a:t>
            </a:r>
            <a:r>
              <a:rPr lang="en-US" altLang="ko-KR" sz="4000" b="1">
                <a:solidFill>
                  <a:srgbClr val="13274C"/>
                </a:solidFill>
              </a:rPr>
              <a:t>Config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4956203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C30B719-E1BA-4807-BBC9-3EAB37C6E7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BEC76B-3372-4B51-8ECE-D7B26F799ACB}"/>
              </a:ext>
            </a:extLst>
          </p:cNvPr>
          <p:cNvSpPr txBox="1"/>
          <p:nvPr/>
        </p:nvSpPr>
        <p:spPr>
          <a:xfrm>
            <a:off x="-1" y="0"/>
            <a:ext cx="6797029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ASA </a:t>
            </a:r>
            <a:r>
              <a:rPr lang="ko-KR" altLang="en-US" sz="4000" b="1">
                <a:solidFill>
                  <a:srgbClr val="13274C"/>
                </a:solidFill>
              </a:rPr>
              <a:t>방화벽 </a:t>
            </a:r>
            <a:r>
              <a:rPr lang="en-US" altLang="ko-KR" sz="4000" b="1">
                <a:solidFill>
                  <a:srgbClr val="13274C"/>
                </a:solidFill>
              </a:rPr>
              <a:t>Config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0885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D07703-80C5-41CC-9458-E03F25D2D7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8180" y="762952"/>
            <a:ext cx="16931640" cy="952404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59BBB1-567F-429F-9679-00D580FE85EF}"/>
              </a:ext>
            </a:extLst>
          </p:cNvPr>
          <p:cNvSpPr txBox="1"/>
          <p:nvPr/>
        </p:nvSpPr>
        <p:spPr>
          <a:xfrm>
            <a:off x="0" y="0"/>
            <a:ext cx="4373880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네트워크 구성도</a:t>
            </a:r>
          </a:p>
        </p:txBody>
      </p:sp>
    </p:spTree>
    <p:extLst>
      <p:ext uri="{BB962C8B-B14F-4D97-AF65-F5344CB8AC3E}">
        <p14:creationId xmlns:p14="http://schemas.microsoft.com/office/powerpoint/2010/main" val="419958126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0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/>
        </p:nvSpPr>
        <p:spPr>
          <a:xfrm>
            <a:off x="1485900" y="4305300"/>
            <a:ext cx="7581900" cy="2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WAN</a:t>
            </a:r>
            <a:r>
              <a:rPr kumimoji="0" lang="ko-KR" altLang="en-US" sz="73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설계 방향성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1511300" y="1054100"/>
            <a:ext cx="2108200" cy="2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700" b="0" i="0" u="none" strike="noStrike" kern="0" cap="none" spc="0" normalizeH="0" baseline="0" noProof="0">
                <a:ln>
                  <a:noFill/>
                </a:ln>
                <a:solidFill>
                  <a:srgbClr val="01B6E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02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93" name="Google Shape;19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9500" y="1562100"/>
            <a:ext cx="8331201" cy="12738100"/>
          </a:xfrm>
          <a:prstGeom prst="rect">
            <a:avLst/>
          </a:prstGeom>
          <a:noFill/>
          <a:ln>
            <a:noFill/>
          </a:ln>
          <a:effectLst>
            <a:outerShdw blurRad="690781" dist="768768" dir="2700000">
              <a:srgbClr val="000000">
                <a:alpha val="49803"/>
              </a:srgbClr>
            </a:outerShdw>
          </a:effectLst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19400" y="863600"/>
            <a:ext cx="2540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 txBox="1"/>
          <p:nvPr/>
        </p:nvSpPr>
        <p:spPr>
          <a:xfrm>
            <a:off x="15824200" y="787400"/>
            <a:ext cx="17018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sixnet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43187559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-510"/>
            <a:ext cx="9817713" cy="253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2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en-US" alt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WAN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- 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요구사항 </a:t>
            </a:r>
            <a:r>
              <a:rPr lang="ko-KR" altLang="en-US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및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설계 원칙 </a:t>
            </a:r>
            <a:endParaRPr sz="3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1" name="Google Shape;235;g3160e6660d3_1_63">
            <a:extLst>
              <a:ext uri="{FF2B5EF4-FFF2-40B4-BE49-F238E27FC236}">
                <a16:creationId xmlns:a16="http://schemas.microsoft.com/office/drawing/2014/main" id="{C56F6A8E-526B-4E53-82B6-5BF430672C8B}"/>
              </a:ext>
            </a:extLst>
          </p:cNvPr>
          <p:cNvGrpSpPr/>
          <p:nvPr/>
        </p:nvGrpSpPr>
        <p:grpSpPr>
          <a:xfrm>
            <a:off x="6339802" y="2622550"/>
            <a:ext cx="11621695" cy="6750049"/>
            <a:chOff x="7162800" y="1249680"/>
            <a:chExt cx="10683867" cy="4066945"/>
          </a:xfrm>
        </p:grpSpPr>
        <p:sp>
          <p:nvSpPr>
            <p:cNvPr id="22" name="Google Shape;236;g3160e6660d3_1_63">
              <a:extLst>
                <a:ext uri="{FF2B5EF4-FFF2-40B4-BE49-F238E27FC236}">
                  <a16:creationId xmlns:a16="http://schemas.microsoft.com/office/drawing/2014/main" id="{83FD810D-411E-4745-84CE-9B3587734ABC}"/>
                </a:ext>
              </a:extLst>
            </p:cNvPr>
            <p:cNvSpPr/>
            <p:nvPr/>
          </p:nvSpPr>
          <p:spPr>
            <a:xfrm>
              <a:off x="7331067" y="1422805"/>
              <a:ext cx="10515600" cy="3893820"/>
            </a:xfrm>
            <a:prstGeom prst="rect">
              <a:avLst/>
            </a:prstGeom>
            <a:solidFill>
              <a:srgbClr val="EEEEE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7;g3160e6660d3_1_63">
              <a:extLst>
                <a:ext uri="{FF2B5EF4-FFF2-40B4-BE49-F238E27FC236}">
                  <a16:creationId xmlns:a16="http://schemas.microsoft.com/office/drawing/2014/main" id="{A46D0838-041E-4FA2-B810-C8FDADB897C7}"/>
                </a:ext>
              </a:extLst>
            </p:cNvPr>
            <p:cNvSpPr/>
            <p:nvPr/>
          </p:nvSpPr>
          <p:spPr>
            <a:xfrm>
              <a:off x="7162800" y="1249680"/>
              <a:ext cx="10515600" cy="389382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9" name="Google Shape;248;g3160e6660d3_1_63">
            <a:extLst>
              <a:ext uri="{FF2B5EF4-FFF2-40B4-BE49-F238E27FC236}">
                <a16:creationId xmlns:a16="http://schemas.microsoft.com/office/drawing/2014/main" id="{0ACB4BAC-9780-487B-87A4-FC2B45F7E1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49;g3160e6660d3_1_63">
            <a:extLst>
              <a:ext uri="{FF2B5EF4-FFF2-40B4-BE49-F238E27FC236}">
                <a16:creationId xmlns:a16="http://schemas.microsoft.com/office/drawing/2014/main" id="{E3A4CFD0-D39F-4367-A833-0BD7CFD8A1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Picture 8">
            <a:extLst>
              <a:ext uri="{FF2B5EF4-FFF2-40B4-BE49-F238E27FC236}">
                <a16:creationId xmlns:a16="http://schemas.microsoft.com/office/drawing/2014/main" id="{F44D42B9-33C5-4190-8057-D75FBE26ADC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8550" y="3757404"/>
            <a:ext cx="5930900" cy="5270500"/>
          </a:xfrm>
          <a:prstGeom prst="rect">
            <a:avLst/>
          </a:prstGeom>
        </p:spPr>
      </p:pic>
      <p:sp>
        <p:nvSpPr>
          <p:cNvPr id="14" name="TextBox 18">
            <a:extLst>
              <a:ext uri="{FF2B5EF4-FFF2-40B4-BE49-F238E27FC236}">
                <a16:creationId xmlns:a16="http://schemas.microsoft.com/office/drawing/2014/main" id="{F9614541-6EF8-48E7-8D75-343E04F95D14}"/>
              </a:ext>
            </a:extLst>
          </p:cNvPr>
          <p:cNvSpPr txBox="1"/>
          <p:nvPr/>
        </p:nvSpPr>
        <p:spPr>
          <a:xfrm>
            <a:off x="12287250" y="8549408"/>
            <a:ext cx="3111500" cy="5080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2000" b="0" i="0" u="none" strike="noStrike" spc="-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장애 상황에도 빠르게 복구</a:t>
            </a:r>
            <a:endParaRPr lang="en-US" altLang="ko-KR" sz="2000" b="0" i="0" u="none" strike="noStrike" spc="-1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lvl="0" algn="l"/>
            <a:r>
              <a:rPr lang="ko-KR" altLang="en-US" sz="2000" b="0" i="0" u="none" strike="noStrike" spc="-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네트워크 운영의 연속성 보장</a:t>
            </a:r>
            <a:endParaRPr lang="en-US" sz="2000" b="0" i="0" u="none" strike="noStrike" spc="-1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5" name="TextBox 19">
            <a:extLst>
              <a:ext uri="{FF2B5EF4-FFF2-40B4-BE49-F238E27FC236}">
                <a16:creationId xmlns:a16="http://schemas.microsoft.com/office/drawing/2014/main" id="{8A1F1F55-511E-42B8-A452-AF8BFC8A1803}"/>
              </a:ext>
            </a:extLst>
          </p:cNvPr>
          <p:cNvSpPr txBox="1"/>
          <p:nvPr/>
        </p:nvSpPr>
        <p:spPr>
          <a:xfrm>
            <a:off x="12312650" y="8075404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585"/>
              </a:lnSpc>
            </a:pPr>
            <a:r>
              <a:rPr lang="ko-KR" altLang="en-US" sz="35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MaruBuri Bold"/>
                <a:cs typeface="Calibri" panose="020F0502020204030204" pitchFamily="34" charset="0"/>
              </a:rPr>
              <a:t>가용성</a:t>
            </a:r>
            <a:endParaRPr lang="ko-KR" sz="3500" b="1" i="0" u="none" strike="noStrike">
              <a:solidFill>
                <a:srgbClr val="000000"/>
              </a:solidFill>
              <a:latin typeface="Calibri" panose="020F0502020204030204" pitchFamily="34" charset="0"/>
              <a:ea typeface="MaruBuri Bold"/>
              <a:cs typeface="Calibri" panose="020F0502020204030204" pitchFamily="34" charset="0"/>
            </a:endParaRPr>
          </a:p>
        </p:txBody>
      </p:sp>
      <p:sp>
        <p:nvSpPr>
          <p:cNvPr id="16" name="TextBox 21">
            <a:extLst>
              <a:ext uri="{FF2B5EF4-FFF2-40B4-BE49-F238E27FC236}">
                <a16:creationId xmlns:a16="http://schemas.microsoft.com/office/drawing/2014/main" id="{E3601553-E263-492F-918D-02F193C81B0D}"/>
              </a:ext>
            </a:extLst>
          </p:cNvPr>
          <p:cNvSpPr txBox="1"/>
          <p:nvPr/>
        </p:nvSpPr>
        <p:spPr>
          <a:xfrm>
            <a:off x="12261554" y="5055042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>
              <a:lnSpc>
                <a:spcPct val="82585"/>
              </a:lnSpc>
            </a:pPr>
            <a:r>
              <a:rPr lang="ko-KR" altLang="en-US" sz="3500" b="1">
                <a:latin typeface="Calibri" panose="020F0502020204030204" pitchFamily="34" charset="0"/>
                <a:ea typeface="MaruBuri Bold"/>
                <a:cs typeface="Calibri" panose="020F0502020204030204" pitchFamily="34" charset="0"/>
              </a:rPr>
              <a:t>확장성</a:t>
            </a:r>
            <a:endParaRPr lang="ko-KR" sz="3500" b="1" i="0" u="none" strike="noStrike">
              <a:solidFill>
                <a:srgbClr val="000000"/>
              </a:solidFill>
              <a:latin typeface="Calibri" panose="020F0502020204030204" pitchFamily="34" charset="0"/>
              <a:ea typeface="MaruBuri Bold"/>
              <a:cs typeface="Calibri" panose="020F0502020204030204" pitchFamily="34" charset="0"/>
            </a:endParaRPr>
          </a:p>
        </p:txBody>
      </p:sp>
      <p:sp>
        <p:nvSpPr>
          <p:cNvPr id="17" name="TextBox 22">
            <a:extLst>
              <a:ext uri="{FF2B5EF4-FFF2-40B4-BE49-F238E27FC236}">
                <a16:creationId xmlns:a16="http://schemas.microsoft.com/office/drawing/2014/main" id="{788AA2A8-D729-4774-8648-C7B398055EAC}"/>
              </a:ext>
            </a:extLst>
          </p:cNvPr>
          <p:cNvSpPr txBox="1"/>
          <p:nvPr/>
        </p:nvSpPr>
        <p:spPr>
          <a:xfrm>
            <a:off x="7562850" y="2885670"/>
            <a:ext cx="3098800" cy="98911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/>
            <a:r>
              <a:rPr lang="ko-KR" altLang="en-US" sz="2000" spc="-100"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지속적이고 안정적인 운영</a:t>
            </a:r>
            <a:endParaRPr lang="en-US" altLang="ko-KR" sz="2000" spc="-10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lvl="0" algn="ctr"/>
            <a:r>
              <a:rPr lang="ko-KR" altLang="en-US" sz="2000" b="0" i="0" u="none" strike="noStrike" spc="-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장애 상황에도 안정상태 유지</a:t>
            </a:r>
            <a:endParaRPr lang="en-US" sz="2000" b="0" i="0" u="none" strike="noStrike" spc="-1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  <p:sp>
        <p:nvSpPr>
          <p:cNvPr id="18" name="TextBox 23">
            <a:extLst>
              <a:ext uri="{FF2B5EF4-FFF2-40B4-BE49-F238E27FC236}">
                <a16:creationId xmlns:a16="http://schemas.microsoft.com/office/drawing/2014/main" id="{A6E9AE09-ED83-444E-BAA5-FACF700A1715}"/>
              </a:ext>
            </a:extLst>
          </p:cNvPr>
          <p:cNvSpPr txBox="1"/>
          <p:nvPr/>
        </p:nvSpPr>
        <p:spPr>
          <a:xfrm>
            <a:off x="8362950" y="2559122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ctr">
              <a:lnSpc>
                <a:spcPct val="82585"/>
              </a:lnSpc>
            </a:pPr>
            <a:r>
              <a:rPr lang="ko-KR" altLang="en-US" sz="3500" b="1">
                <a:latin typeface="Calibri" panose="020F0502020204030204" pitchFamily="34" charset="0"/>
                <a:ea typeface="MaruBuri Bold"/>
                <a:cs typeface="Calibri" panose="020F0502020204030204" pitchFamily="34" charset="0"/>
              </a:rPr>
              <a:t>안전성</a:t>
            </a:r>
            <a:endParaRPr lang="ko-KR" sz="3500" b="1" i="0" u="none" strike="noStrike">
              <a:solidFill>
                <a:srgbClr val="000000"/>
              </a:solidFill>
              <a:latin typeface="Calibri" panose="020F0502020204030204" pitchFamily="34" charset="0"/>
              <a:ea typeface="MaruBuri Bold"/>
              <a:cs typeface="Calibri" panose="020F0502020204030204" pitchFamily="34" charset="0"/>
            </a:endParaRPr>
          </a:p>
        </p:txBody>
      </p:sp>
      <p:sp>
        <p:nvSpPr>
          <p:cNvPr id="25" name="TextBox 25">
            <a:extLst>
              <a:ext uri="{FF2B5EF4-FFF2-40B4-BE49-F238E27FC236}">
                <a16:creationId xmlns:a16="http://schemas.microsoft.com/office/drawing/2014/main" id="{7F2FAB36-7327-48DB-9231-3C8DC53586AC}"/>
              </a:ext>
            </a:extLst>
          </p:cNvPr>
          <p:cNvSpPr txBox="1"/>
          <p:nvPr/>
        </p:nvSpPr>
        <p:spPr>
          <a:xfrm>
            <a:off x="4337050" y="7987066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2585"/>
              </a:lnSpc>
            </a:pPr>
            <a:r>
              <a:rPr lang="ko-KR" altLang="en-US" sz="3500" b="1" i="0" u="none" strike="noStrike">
                <a:solidFill>
                  <a:srgbClr val="000000"/>
                </a:solidFill>
                <a:latin typeface="Calibri" panose="020F0502020204030204" pitchFamily="34" charset="0"/>
                <a:ea typeface="MaruBuri Bold"/>
                <a:cs typeface="Calibri" panose="020F0502020204030204" pitchFamily="34" charset="0"/>
              </a:rPr>
              <a:t>효율성</a:t>
            </a:r>
            <a:endParaRPr lang="ko-KR" sz="3500" b="1" i="0" u="none" strike="noStrike">
              <a:solidFill>
                <a:srgbClr val="000000"/>
              </a:solidFill>
              <a:latin typeface="Calibri" panose="020F0502020204030204" pitchFamily="34" charset="0"/>
              <a:ea typeface="MaruBuri Bold"/>
              <a:cs typeface="Calibri" panose="020F0502020204030204" pitchFamily="34" charset="0"/>
            </a:endParaRPr>
          </a:p>
        </p:txBody>
      </p:sp>
      <p:sp>
        <p:nvSpPr>
          <p:cNvPr id="26" name="TextBox 27">
            <a:extLst>
              <a:ext uri="{FF2B5EF4-FFF2-40B4-BE49-F238E27FC236}">
                <a16:creationId xmlns:a16="http://schemas.microsoft.com/office/drawing/2014/main" id="{BD52D43A-0A2D-47CA-B210-1194D002B095}"/>
              </a:ext>
            </a:extLst>
          </p:cNvPr>
          <p:cNvSpPr txBox="1"/>
          <p:nvPr/>
        </p:nvSpPr>
        <p:spPr>
          <a:xfrm>
            <a:off x="4337050" y="5055042"/>
            <a:ext cx="1574800" cy="3556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>
              <a:lnSpc>
                <a:spcPct val="82585"/>
              </a:lnSpc>
            </a:pPr>
            <a:r>
              <a:rPr lang="ko-KR" altLang="en-US" sz="3500" b="1">
                <a:latin typeface="Calibri" panose="020F0502020204030204" pitchFamily="34" charset="0"/>
                <a:ea typeface="MaruBuri Bold"/>
                <a:cs typeface="Calibri" panose="020F0502020204030204" pitchFamily="34" charset="0"/>
              </a:rPr>
              <a:t>보안성</a:t>
            </a:r>
            <a:endParaRPr lang="ko-KR" sz="3500" b="1" i="0" u="none" strike="noStrike">
              <a:solidFill>
                <a:srgbClr val="000000"/>
              </a:solidFill>
              <a:latin typeface="Calibri" panose="020F0502020204030204" pitchFamily="34" charset="0"/>
              <a:ea typeface="MaruBuri Bold"/>
              <a:cs typeface="Calibri" panose="020F0502020204030204" pitchFamily="34" charset="0"/>
            </a:endParaRPr>
          </a:p>
        </p:txBody>
      </p:sp>
      <p:sp>
        <p:nvSpPr>
          <p:cNvPr id="27" name="TextBox 24">
            <a:extLst>
              <a:ext uri="{FF2B5EF4-FFF2-40B4-BE49-F238E27FC236}">
                <a16:creationId xmlns:a16="http://schemas.microsoft.com/office/drawing/2014/main" id="{65AC36EF-0CC7-474C-A03B-63F1241CE618}"/>
              </a:ext>
            </a:extLst>
          </p:cNvPr>
          <p:cNvSpPr txBox="1"/>
          <p:nvPr/>
        </p:nvSpPr>
        <p:spPr>
          <a:xfrm>
            <a:off x="2838450" y="8466858"/>
            <a:ext cx="30734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/>
            <a:r>
              <a:rPr lang="ko-KR" altLang="en-US" sz="2000" b="0" i="0" u="none" strike="noStrike" spc="-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빠른 전송속도</a:t>
            </a:r>
            <a:endParaRPr lang="en-US" altLang="ko-KR" sz="2000" spc="-100"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r"/>
            <a:r>
              <a:rPr lang="ko-KR" altLang="en-US" sz="2000" b="0" i="0" u="none" strike="noStrike" spc="-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높은 트래픽 처리 효율</a:t>
            </a:r>
            <a:endParaRPr lang="en-US" sz="2000" b="0" i="0" u="none" strike="noStrike" spc="-1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sp>
        <p:nvSpPr>
          <p:cNvPr id="28" name="TextBox 26">
            <a:extLst>
              <a:ext uri="{FF2B5EF4-FFF2-40B4-BE49-F238E27FC236}">
                <a16:creationId xmlns:a16="http://schemas.microsoft.com/office/drawing/2014/main" id="{C8B53506-A824-4C47-BE3E-E94C910394A9}"/>
              </a:ext>
            </a:extLst>
          </p:cNvPr>
          <p:cNvSpPr txBox="1"/>
          <p:nvPr/>
        </p:nvSpPr>
        <p:spPr>
          <a:xfrm>
            <a:off x="2838450" y="5586204"/>
            <a:ext cx="3073400" cy="673100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r"/>
            <a:r>
              <a:rPr lang="ko-KR" altLang="en-US" sz="2000" b="0" i="0" u="none" strike="noStrike" spc="-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</a:rPr>
              <a:t>외부의 공격으로부터 안전</a:t>
            </a:r>
            <a:endParaRPr lang="en-US" altLang="ko-KR" sz="2000" b="0" i="0" u="none" strike="noStrike" spc="-1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  <a:p>
            <a:pPr lvl="0" algn="r"/>
            <a:r>
              <a:rPr lang="ko-KR" altLang="en-US" sz="2000" spc="-100">
                <a:latin typeface="나눔고딕" panose="020D0604000000000000" pitchFamily="50" charset="-127"/>
                <a:ea typeface="나눔고딕" panose="020D0604000000000000" pitchFamily="50" charset="-127"/>
              </a:rPr>
              <a:t>강력한 인증과 암호화 기능</a:t>
            </a:r>
            <a:endParaRPr lang="en-US" sz="2000" b="0" i="0" u="none" strike="noStrike" spc="-1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</a:endParaRPr>
          </a:p>
        </p:txBody>
      </p:sp>
      <p:pic>
        <p:nvPicPr>
          <p:cNvPr id="29" name="그림 28">
            <a:extLst>
              <a:ext uri="{FF2B5EF4-FFF2-40B4-BE49-F238E27FC236}">
                <a16:creationId xmlns:a16="http://schemas.microsoft.com/office/drawing/2014/main" id="{BF7AA546-F409-4DC9-A680-88DCDC3FC3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37302" y="5586204"/>
            <a:ext cx="3098800" cy="1939264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7E2D764-EEB0-457F-94A0-A18F0BD89E6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84000" y="3931932"/>
            <a:ext cx="720000" cy="720000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15CD26F9-0B95-4E3A-9E20-EDC3C45D53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345600" y="5360477"/>
            <a:ext cx="720000" cy="72000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C614DEFB-FDA7-4406-9A93-ABBADB60CD9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370841" y="8106858"/>
            <a:ext cx="720000" cy="720000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4450D37-8292-4606-8DD3-4E9840072D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205624" y="5333807"/>
            <a:ext cx="720000" cy="720000"/>
          </a:xfrm>
          <a:prstGeom prst="rect">
            <a:avLst/>
          </a:prstGeom>
        </p:spPr>
      </p:pic>
      <p:pic>
        <p:nvPicPr>
          <p:cNvPr id="34" name="그림 33">
            <a:extLst>
              <a:ext uri="{FF2B5EF4-FFF2-40B4-BE49-F238E27FC236}">
                <a16:creationId xmlns:a16="http://schemas.microsoft.com/office/drawing/2014/main" id="{9F28C36D-D993-4BB6-9EF6-ECA3DA8BA18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228160" y="8106858"/>
            <a:ext cx="720000" cy="720000"/>
          </a:xfrm>
          <a:prstGeom prst="rect">
            <a:avLst/>
          </a:prstGeom>
        </p:spPr>
      </p:pic>
      <p:sp>
        <p:nvSpPr>
          <p:cNvPr id="35" name="TextBox 20">
            <a:extLst>
              <a:ext uri="{FF2B5EF4-FFF2-40B4-BE49-F238E27FC236}">
                <a16:creationId xmlns:a16="http://schemas.microsoft.com/office/drawing/2014/main" id="{4241D350-8E3E-477A-B2A6-DFA02DD32E83}"/>
              </a:ext>
            </a:extLst>
          </p:cNvPr>
          <p:cNvSpPr txBox="1"/>
          <p:nvPr/>
        </p:nvSpPr>
        <p:spPr>
          <a:xfrm>
            <a:off x="12287250" y="5586204"/>
            <a:ext cx="4208182" cy="711092"/>
          </a:xfrm>
          <a:prstGeom prst="rect">
            <a:avLst/>
          </a:prstGeom>
        </p:spPr>
        <p:txBody>
          <a:bodyPr lIns="0" tIns="0" rIns="0" bIns="0" rtlCol="0" anchor="ctr"/>
          <a:lstStyle/>
          <a:p>
            <a:pPr lvl="0" algn="l"/>
            <a:r>
              <a:rPr lang="ko-KR" altLang="en-US" sz="2000" b="0" i="0" u="none" strike="noStrike" spc="-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미래의 확장 가능성 고려</a:t>
            </a:r>
            <a:endParaRPr lang="en-US" altLang="ko-KR" sz="2000" spc="-100"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  <a:p>
            <a:pPr lvl="0" algn="l"/>
            <a:r>
              <a:rPr lang="ko-KR" altLang="en-US" sz="2000" b="0" i="0" u="none" strike="noStrike" spc="-100">
                <a:solidFill>
                  <a:srgbClr val="000000"/>
                </a:solidFill>
                <a:latin typeface="나눔고딕" panose="020D0604000000000000" pitchFamily="50" charset="-127"/>
                <a:ea typeface="나눔고딕" panose="020D0604000000000000" pitchFamily="50" charset="-127"/>
                <a:cs typeface="Calibri" panose="020F0502020204030204" pitchFamily="34" charset="0"/>
              </a:rPr>
              <a:t>서비스와 사용자 증가에도 유연함 제공</a:t>
            </a:r>
            <a:endParaRPr lang="en-US" sz="2000" b="0" i="0" u="none" strike="noStrike" spc="-100">
              <a:solidFill>
                <a:srgbClr val="000000"/>
              </a:solidFill>
              <a:latin typeface="나눔고딕" panose="020D0604000000000000" pitchFamily="50" charset="-127"/>
              <a:ea typeface="나눔고딕" panose="020D0604000000000000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082157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-510"/>
            <a:ext cx="9817713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en-US" altLang="ko-KR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WAN</a:t>
            </a:r>
            <a:r>
              <a:rPr lang="ko-KR" altLang="en-US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lang="ko-KR" altLang="en-US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기술 비교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4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160e6660d3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60e6660d3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3B4C55-DAEF-4A60-A696-F2B27FB17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2813737"/>
              </p:ext>
            </p:extLst>
          </p:nvPr>
        </p:nvGraphicFramePr>
        <p:xfrm>
          <a:off x="1222375" y="2622550"/>
          <a:ext cx="15843250" cy="6445251"/>
        </p:xfrm>
        <a:graphic>
          <a:graphicData uri="http://schemas.openxmlformats.org/drawingml/2006/table">
            <a:tbl>
              <a:tblPr>
                <a:tableStyleId>{F4757A28-2E28-4AA9-B066-7CF037C45422}</a:tableStyleId>
              </a:tblPr>
              <a:tblGrid>
                <a:gridCol w="2879724">
                  <a:extLst>
                    <a:ext uri="{9D8B030D-6E8A-4147-A177-3AD203B41FA5}">
                      <a16:colId xmlns:a16="http://schemas.microsoft.com/office/drawing/2014/main" val="3857883618"/>
                    </a:ext>
                  </a:extLst>
                </a:gridCol>
                <a:gridCol w="4325621">
                  <a:extLst>
                    <a:ext uri="{9D8B030D-6E8A-4147-A177-3AD203B41FA5}">
                      <a16:colId xmlns:a16="http://schemas.microsoft.com/office/drawing/2014/main" val="4034019436"/>
                    </a:ext>
                  </a:extLst>
                </a:gridCol>
                <a:gridCol w="4320092">
                  <a:extLst>
                    <a:ext uri="{9D8B030D-6E8A-4147-A177-3AD203B41FA5}">
                      <a16:colId xmlns:a16="http://schemas.microsoft.com/office/drawing/2014/main" val="3893887435"/>
                    </a:ext>
                  </a:extLst>
                </a:gridCol>
                <a:gridCol w="4317813">
                  <a:extLst>
                    <a:ext uri="{9D8B030D-6E8A-4147-A177-3AD203B41FA5}">
                      <a16:colId xmlns:a16="http://schemas.microsoft.com/office/drawing/2014/main" val="1338403717"/>
                    </a:ext>
                  </a:extLst>
                </a:gridCol>
              </a:tblGrid>
              <a:tr h="777351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비교 항목</a:t>
                      </a:r>
                      <a:endParaRPr lang="ko-KR" altLang="en-US" sz="3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0" b="1" i="0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인터넷망</a:t>
                      </a:r>
                      <a:endParaRPr lang="en-US" sz="4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4000" b="1" i="0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전용회선망</a:t>
                      </a:r>
                      <a:endParaRPr lang="en-US" sz="4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MPLS</a:t>
                      </a:r>
                      <a:r>
                        <a:rPr lang="ko-KR" altLang="en-US" sz="4000" b="1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망</a:t>
                      </a:r>
                      <a:endParaRPr lang="en-US" sz="4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78778"/>
                  </a:ext>
                </a:extLst>
              </a:tr>
              <a:tr h="1133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보안성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상대적으로 낮음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VPN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필요 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22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높음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매우 높음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암호화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 VPN,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분리된 네트워크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22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3905747967"/>
                  </a:ext>
                </a:extLst>
              </a:tr>
              <a:tr h="1133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효율성</a:t>
                      </a:r>
                      <a:endParaRPr lang="en-US" altLang="ko-KR" sz="30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낮음</a:t>
                      </a:r>
                      <a:endParaRPr lang="en-US" altLang="ko-KR" sz="22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높음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고정 대역폭 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22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매우 높음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QoS,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트래픽 관리 기능 제공 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22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3404380493"/>
                  </a:ext>
                </a:extLst>
              </a:tr>
              <a:tr h="1133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확장성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용이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회선 추가 필요 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어려움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추가 회선 및 설치 필요 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22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유연하고 빠른 확장 가능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추가 장비 필요 없음 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22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079785990"/>
                  </a:ext>
                </a:extLst>
              </a:tr>
              <a:tr h="1133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안전성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낮음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장애 발생 회복까지 긴 시간 필요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눞음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고정 경로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빠른 복구 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  <a:endParaRPr lang="en-US" altLang="ko-KR" sz="22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매우 높음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자동 우회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빠른 복구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 )</a:t>
                      </a:r>
                      <a:endParaRPr lang="en-US" altLang="ko-KR" sz="22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92334229"/>
                  </a:ext>
                </a:extLst>
              </a:tr>
              <a:tr h="113358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가용성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낮음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대체 경로 부족 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높음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 대체 경로 설정 가능 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)</a:t>
                      </a: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2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매우 높음</a:t>
                      </a:r>
                      <a:endParaRPr lang="en-US" altLang="ko-KR" sz="2200" b="1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(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서비스 수준 보장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, </a:t>
                      </a:r>
                      <a:r>
                        <a:rPr lang="ko-KR" altLang="en-US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자동 경로 우회</a:t>
                      </a:r>
                      <a:r>
                        <a:rPr lang="en-US" altLang="ko-KR" sz="22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 )</a:t>
                      </a:r>
                      <a:endParaRPr lang="en-US" altLang="ko-KR" sz="22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993788861"/>
                  </a:ext>
                </a:extLst>
              </a:tr>
            </a:tbl>
          </a:graphicData>
        </a:graphic>
      </p:graphicFrame>
      <p:sp>
        <p:nvSpPr>
          <p:cNvPr id="7" name="Google Shape;1371;g2f401d67a6d_0_2299">
            <a:extLst>
              <a:ext uri="{FF2B5EF4-FFF2-40B4-BE49-F238E27FC236}">
                <a16:creationId xmlns:a16="http://schemas.microsoft.com/office/drawing/2014/main" id="{3B0EF527-D110-47B3-965B-CE202FFF6BEE}"/>
              </a:ext>
            </a:extLst>
          </p:cNvPr>
          <p:cNvSpPr txBox="1"/>
          <p:nvPr/>
        </p:nvSpPr>
        <p:spPr>
          <a:xfrm>
            <a:off x="12744450" y="2622552"/>
            <a:ext cx="4321175" cy="644524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23275725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14FA3A3-F745-408C-A254-6813119AEB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F033D2B-CE1C-491B-939E-E9169E39C8E5}"/>
              </a:ext>
            </a:extLst>
          </p:cNvPr>
          <p:cNvSpPr txBox="1"/>
          <p:nvPr/>
        </p:nvSpPr>
        <p:spPr>
          <a:xfrm>
            <a:off x="0" y="0"/>
            <a:ext cx="3724836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BGP Config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04797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FC706E5-23D7-44D4-9EAE-3B1B859EAC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59721EB-3813-45AD-8BE3-3363CF4DC090}"/>
              </a:ext>
            </a:extLst>
          </p:cNvPr>
          <p:cNvSpPr txBox="1"/>
          <p:nvPr/>
        </p:nvSpPr>
        <p:spPr>
          <a:xfrm>
            <a:off x="0" y="0"/>
            <a:ext cx="3818966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BGP </a:t>
            </a:r>
            <a:r>
              <a:rPr lang="ko-KR" altLang="en-US" sz="4000" b="1">
                <a:solidFill>
                  <a:srgbClr val="13274C"/>
                </a:solidFill>
              </a:rPr>
              <a:t>설정확인</a:t>
            </a:r>
          </a:p>
        </p:txBody>
      </p:sp>
    </p:spTree>
    <p:extLst>
      <p:ext uri="{BB962C8B-B14F-4D97-AF65-F5344CB8AC3E}">
        <p14:creationId xmlns:p14="http://schemas.microsoft.com/office/powerpoint/2010/main" val="247472406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14B01DA-C1F0-4070-8F6D-CF18B2F736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E3FF2A2-6498-47DA-9426-E570B1D7D105}"/>
              </a:ext>
            </a:extLst>
          </p:cNvPr>
          <p:cNvSpPr txBox="1"/>
          <p:nvPr/>
        </p:nvSpPr>
        <p:spPr>
          <a:xfrm>
            <a:off x="0" y="0"/>
            <a:ext cx="6589060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MPLS Config &amp; </a:t>
            </a:r>
            <a:r>
              <a:rPr lang="ko-KR" altLang="en-US" sz="4000" b="1">
                <a:solidFill>
                  <a:srgbClr val="13274C"/>
                </a:solidFill>
              </a:rPr>
              <a:t>설정확인</a:t>
            </a:r>
            <a:r>
              <a:rPr lang="en-US" altLang="ko-KR" sz="4000" b="1">
                <a:solidFill>
                  <a:srgbClr val="13274C"/>
                </a:solidFill>
              </a:rPr>
              <a:t> 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4359671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0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/>
        </p:nvSpPr>
        <p:spPr>
          <a:xfrm>
            <a:off x="1485900" y="4305300"/>
            <a:ext cx="7581900" cy="2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85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IDC</a:t>
            </a:r>
            <a:r>
              <a:rPr kumimoji="0" lang="ko-KR" altLang="en-US" sz="7300" b="1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 설계 방향성</a:t>
            </a:r>
            <a:endParaRPr kumimoji="0" sz="1400" b="1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92" name="Google Shape;192;p3"/>
          <p:cNvSpPr txBox="1"/>
          <p:nvPr/>
        </p:nvSpPr>
        <p:spPr>
          <a:xfrm>
            <a:off x="1511300" y="1054100"/>
            <a:ext cx="2108200" cy="2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1700" b="0" i="0" u="none" strike="noStrike" kern="0" cap="none" spc="0" normalizeH="0" baseline="0" noProof="0">
                <a:ln>
                  <a:noFill/>
                </a:ln>
                <a:solidFill>
                  <a:srgbClr val="01B6E6"/>
                </a:solidFill>
                <a:effectLst/>
                <a:uLnTx/>
                <a:uFillTx/>
                <a:latin typeface="Arial"/>
                <a:ea typeface="Arial"/>
                <a:cs typeface="Arial"/>
                <a:sym typeface="Arial"/>
              </a:rPr>
              <a:t>03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93" name="Google Shape;19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9500" y="1562100"/>
            <a:ext cx="8331201" cy="12738100"/>
          </a:xfrm>
          <a:prstGeom prst="rect">
            <a:avLst/>
          </a:prstGeom>
          <a:noFill/>
          <a:ln>
            <a:noFill/>
          </a:ln>
          <a:effectLst>
            <a:outerShdw blurRad="690781" dist="768768" dir="2700000">
              <a:srgbClr val="000000">
                <a:alpha val="49803"/>
              </a:srgbClr>
            </a:outerShdw>
          </a:effectLst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19400" y="863600"/>
            <a:ext cx="2540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 txBox="1"/>
          <p:nvPr/>
        </p:nvSpPr>
        <p:spPr>
          <a:xfrm>
            <a:off x="15824200" y="787400"/>
            <a:ext cx="17018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ko-KR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sixnet</a:t>
            </a:r>
            <a:endParaRPr kumimoji="0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9990115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-510"/>
            <a:ext cx="9817713" cy="253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3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en-US" altLang="ko-KR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IDC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- 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요구사항 </a:t>
            </a:r>
            <a:r>
              <a:rPr lang="ko-KR" altLang="en-US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및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설계 원칙 </a:t>
            </a:r>
            <a:endParaRPr sz="3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g3160e6660d3_1_63"/>
          <p:cNvGrpSpPr/>
          <p:nvPr/>
        </p:nvGrpSpPr>
        <p:grpSpPr>
          <a:xfrm>
            <a:off x="1038235" y="5181584"/>
            <a:ext cx="4946554" cy="1075503"/>
            <a:chOff x="1323341" y="4480469"/>
            <a:chExt cx="5087854" cy="1075503"/>
          </a:xfrm>
        </p:grpSpPr>
        <p:sp>
          <p:nvSpPr>
            <p:cNvPr id="244" name="Google Shape;244;g3160e6660d3_1_63"/>
            <p:cNvSpPr/>
            <p:nvPr/>
          </p:nvSpPr>
          <p:spPr>
            <a:xfrm>
              <a:off x="1446312" y="4607168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3274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5" name="Google Shape;245;g3160e6660d3_1_63"/>
            <p:cNvSpPr/>
            <p:nvPr/>
          </p:nvSpPr>
          <p:spPr>
            <a:xfrm>
              <a:off x="1323341" y="4480469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29FD9"/>
            </a:solidFill>
            <a:ln w="57150" cap="rnd" cmpd="sng">
              <a:solidFill>
                <a:srgbClr val="129F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altLang="en-US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ko-KR" altLang="en-US" sz="4000" b="1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설계 </a:t>
              </a:r>
              <a:r>
                <a:rPr lang="ko-KR" altLang="en-US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요구사항</a:t>
              </a:r>
              <a:endParaRPr sz="40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1" name="Google Shape;235;g3160e6660d3_1_63">
            <a:extLst>
              <a:ext uri="{FF2B5EF4-FFF2-40B4-BE49-F238E27FC236}">
                <a16:creationId xmlns:a16="http://schemas.microsoft.com/office/drawing/2014/main" id="{C56F6A8E-526B-4E53-82B6-5BF430672C8B}"/>
              </a:ext>
            </a:extLst>
          </p:cNvPr>
          <p:cNvGrpSpPr/>
          <p:nvPr/>
        </p:nvGrpSpPr>
        <p:grpSpPr>
          <a:xfrm>
            <a:off x="6339802" y="4076187"/>
            <a:ext cx="11621695" cy="3615240"/>
            <a:chOff x="7162800" y="1249680"/>
            <a:chExt cx="10683867" cy="4066945"/>
          </a:xfrm>
        </p:grpSpPr>
        <p:sp>
          <p:nvSpPr>
            <p:cNvPr id="22" name="Google Shape;236;g3160e6660d3_1_63">
              <a:extLst>
                <a:ext uri="{FF2B5EF4-FFF2-40B4-BE49-F238E27FC236}">
                  <a16:creationId xmlns:a16="http://schemas.microsoft.com/office/drawing/2014/main" id="{83FD810D-411E-4745-84CE-9B3587734ABC}"/>
                </a:ext>
              </a:extLst>
            </p:cNvPr>
            <p:cNvSpPr/>
            <p:nvPr/>
          </p:nvSpPr>
          <p:spPr>
            <a:xfrm>
              <a:off x="7331067" y="1422805"/>
              <a:ext cx="10515600" cy="3893820"/>
            </a:xfrm>
            <a:prstGeom prst="rect">
              <a:avLst/>
            </a:prstGeom>
            <a:solidFill>
              <a:srgbClr val="EEEEE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7;g3160e6660d3_1_63">
              <a:extLst>
                <a:ext uri="{FF2B5EF4-FFF2-40B4-BE49-F238E27FC236}">
                  <a16:creationId xmlns:a16="http://schemas.microsoft.com/office/drawing/2014/main" id="{A46D0838-041E-4FA2-B810-C8FDADB897C7}"/>
                </a:ext>
              </a:extLst>
            </p:cNvPr>
            <p:cNvSpPr/>
            <p:nvPr/>
          </p:nvSpPr>
          <p:spPr>
            <a:xfrm>
              <a:off x="7162800" y="1249680"/>
              <a:ext cx="10515600" cy="389382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2;g3160e6660d3_1_63">
            <a:extLst>
              <a:ext uri="{FF2B5EF4-FFF2-40B4-BE49-F238E27FC236}">
                <a16:creationId xmlns:a16="http://schemas.microsoft.com/office/drawing/2014/main" id="{39B86B02-5D88-4844-9A08-4DF35CE9B261}"/>
              </a:ext>
            </a:extLst>
          </p:cNvPr>
          <p:cNvSpPr/>
          <p:nvPr/>
        </p:nvSpPr>
        <p:spPr>
          <a:xfrm>
            <a:off x="6522837" y="3748077"/>
            <a:ext cx="11438660" cy="38163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558800" lvl="0">
              <a:lnSpc>
                <a:spcPct val="115000"/>
              </a:lnSpc>
            </a:pPr>
            <a:r>
              <a:rPr lang="ko-KR" altLang="en-US" sz="2000" b="1">
                <a:solidFill>
                  <a:schemeClr val="dk1"/>
                </a:solidFill>
                <a:latin typeface="Ubuntu"/>
                <a:ea typeface="Ubuntu"/>
                <a:cs typeface="Ubuntu"/>
                <a:sym typeface="Ubuntu"/>
              </a:rPr>
              <a:t>대외 서비스용 서버들이 위치</a:t>
            </a:r>
            <a:endParaRPr lang="en-US" altLang="ko-KR" sz="2000" b="1">
              <a:solidFill>
                <a:schemeClr val="dk1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1016000" lvl="0" indent="-457200">
              <a:lnSpc>
                <a:spcPct val="150000"/>
              </a:lnSpc>
              <a:buAutoNum type="alphaUcPeriod"/>
            </a:pPr>
            <a:r>
              <a:rPr lang="ko-KR" altLang="en-US" sz="2000">
                <a:solidFill>
                  <a:schemeClr val="dk1"/>
                </a:solidFill>
                <a:latin typeface="Ubuntu"/>
                <a:ea typeface="Malgun Gothic"/>
                <a:cs typeface="Malgun Gothic"/>
                <a:sym typeface="Ubuntu"/>
              </a:rPr>
              <a:t>다양한 외부 사용자와의 안정적인 연결이 중요</a:t>
            </a:r>
            <a:endParaRPr lang="en-US" altLang="ko-KR" sz="2000">
              <a:solidFill>
                <a:schemeClr val="dk1"/>
              </a:solidFill>
              <a:latin typeface="Ubuntu"/>
              <a:ea typeface="Malgun Gothic"/>
              <a:cs typeface="Malgun Gothic"/>
              <a:sym typeface="Ubuntu"/>
            </a:endParaRPr>
          </a:p>
          <a:p>
            <a:pPr marL="1016000" lvl="0" indent="-457200">
              <a:lnSpc>
                <a:spcPct val="150000"/>
              </a:lnSpc>
              <a:buAutoNum type="alphaUcPeriod"/>
            </a:pPr>
            <a:r>
              <a:rPr lang="ko-KR" altLang="en-US" sz="2000">
                <a:solidFill>
                  <a:schemeClr val="dk1"/>
                </a:solidFill>
                <a:latin typeface="Ubuntu"/>
                <a:ea typeface="Malgun Gothic"/>
                <a:cs typeface="Malgun Gothic"/>
                <a:sym typeface="Ubuntu"/>
              </a:rPr>
              <a:t>외부 트래픽이 많기 때문에 </a:t>
            </a:r>
            <a:r>
              <a:rPr lang="ko-KR" altLang="en-US" sz="2000">
                <a:solidFill>
                  <a:schemeClr val="tx1"/>
                </a:solidFill>
                <a:latin typeface="Ubuntu"/>
                <a:ea typeface="Malgun Gothic"/>
                <a:cs typeface="Malgun Gothic"/>
                <a:sym typeface="Ubuntu"/>
              </a:rPr>
              <a:t>로드 밸런싱 </a:t>
            </a:r>
            <a:r>
              <a:rPr lang="ko-KR" altLang="en-US" sz="2000">
                <a:solidFill>
                  <a:schemeClr val="dk1"/>
                </a:solidFill>
                <a:latin typeface="Ubuntu"/>
                <a:ea typeface="Malgun Gothic"/>
                <a:cs typeface="Malgun Gothic"/>
                <a:sym typeface="Ubuntu"/>
              </a:rPr>
              <a:t>기능이 수행되어야함</a:t>
            </a:r>
            <a:endParaRPr lang="en-US" altLang="ko-KR" sz="2000">
              <a:solidFill>
                <a:schemeClr val="dk1"/>
              </a:solidFill>
              <a:latin typeface="Ubuntu"/>
              <a:ea typeface="Malgun Gothic"/>
              <a:cs typeface="Malgun Gothic"/>
              <a:sym typeface="Ubuntu"/>
            </a:endParaRPr>
          </a:p>
          <a:p>
            <a:pPr marL="1016000" lvl="0" indent="-457200">
              <a:lnSpc>
                <a:spcPct val="150000"/>
              </a:lnSpc>
              <a:buAutoNum type="alphaUcPeriod"/>
            </a:pPr>
            <a:r>
              <a:rPr lang="ko-KR" altLang="en-US" sz="2000">
                <a:latin typeface="Malgun Gothic"/>
                <a:ea typeface="Malgun Gothic"/>
                <a:cs typeface="Malgun Gothic"/>
                <a:sym typeface="Malgun Gothic"/>
              </a:rPr>
              <a:t>대규모 데이터센터 네트워크에 적합하며</a:t>
            </a:r>
            <a:r>
              <a:rPr lang="en-US" altLang="ko-KR" sz="2000">
                <a:latin typeface="Malgun Gothic"/>
                <a:ea typeface="Malgun Gothic"/>
                <a:cs typeface="Malgun Gothic"/>
                <a:sym typeface="Malgun Gothic"/>
              </a:rPr>
              <a:t>, </a:t>
            </a:r>
            <a:r>
              <a:rPr lang="ko-KR" altLang="en-US" sz="2000">
                <a:latin typeface="Malgun Gothic"/>
                <a:ea typeface="Malgun Gothic"/>
                <a:cs typeface="Malgun Gothic"/>
                <a:sym typeface="Malgun Gothic"/>
              </a:rPr>
              <a:t>확장성을 고려해야함</a:t>
            </a:r>
          </a:p>
        </p:txBody>
      </p:sp>
      <p:pic>
        <p:nvPicPr>
          <p:cNvPr id="19" name="Google Shape;248;g3160e6660d3_1_63">
            <a:extLst>
              <a:ext uri="{FF2B5EF4-FFF2-40B4-BE49-F238E27FC236}">
                <a16:creationId xmlns:a16="http://schemas.microsoft.com/office/drawing/2014/main" id="{0ACB4BAC-9780-487B-87A4-FC2B45F7E1F3}"/>
              </a:ext>
            </a:extLst>
          </p:cNvPr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oogle Shape;249;g3160e6660d3_1_63">
            <a:extLst>
              <a:ext uri="{FF2B5EF4-FFF2-40B4-BE49-F238E27FC236}">
                <a16:creationId xmlns:a16="http://schemas.microsoft.com/office/drawing/2014/main" id="{E3A4CFD0-D39F-4367-A833-0BD7CFD8A1BC}"/>
              </a:ext>
            </a:extLst>
          </p:cNvPr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08470615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B0AA294-E6B9-4BE3-BFF2-8EFAF8D982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8429"/>
          <a:stretch/>
        </p:blipFill>
        <p:spPr>
          <a:xfrm>
            <a:off x="0" y="1212294"/>
            <a:ext cx="18168288" cy="833628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6AC8452-EC33-459F-AA36-FD7A84E94448}"/>
              </a:ext>
            </a:extLst>
          </p:cNvPr>
          <p:cNvSpPr txBox="1"/>
          <p:nvPr/>
        </p:nvSpPr>
        <p:spPr>
          <a:xfrm>
            <a:off x="0" y="0"/>
            <a:ext cx="3794749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VXLAN Config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44053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0"/>
        </a:solidFill>
        <a:effectLst/>
      </p:bgPr>
    </p:bg>
    <p:spTree>
      <p:nvGrpSpPr>
        <p:cNvPr id="1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3" name="Google Shape;703;p1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-406400" y="5207000"/>
            <a:ext cx="7988300" cy="6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4" name="Google Shape;704;p10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-419100" y="-5588000"/>
            <a:ext cx="7988300" cy="122047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10"/>
          <p:cNvSpPr txBox="1"/>
          <p:nvPr/>
        </p:nvSpPr>
        <p:spPr>
          <a:xfrm>
            <a:off x="8610600" y="3263900"/>
            <a:ext cx="8851900" cy="294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9000" b="1" i="0" u="none" strike="noStrike" cap="none">
                <a:solidFill>
                  <a:srgbClr val="01B8E8"/>
                </a:solidFill>
                <a:latin typeface="Calibri" panose="020F0502020204030204" pitchFamily="34" charset="0"/>
                <a:cs typeface="Calibri" panose="020F0502020204030204" pitchFamily="34" charset="0"/>
                <a:sym typeface="Arial"/>
              </a:rPr>
              <a:t>THANK YOU</a:t>
            </a:r>
            <a:endParaRPr sz="9000" b="1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09" name="Google Shape;709;p10"/>
          <p:cNvSpPr txBox="1"/>
          <p:nvPr/>
        </p:nvSpPr>
        <p:spPr>
          <a:xfrm>
            <a:off x="8750300" y="6527800"/>
            <a:ext cx="1206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3350"/>
                </a:solidFill>
                <a:latin typeface="Calibri"/>
                <a:ea typeface="Calibri"/>
                <a:cs typeface="Calibri"/>
                <a:sym typeface="Calibri"/>
              </a:rPr>
              <a:t>담당자</a:t>
            </a:r>
            <a:endParaRPr/>
          </a:p>
        </p:txBody>
      </p:sp>
      <p:sp>
        <p:nvSpPr>
          <p:cNvPr id="712" name="Google Shape;712;p10"/>
          <p:cNvSpPr txBox="1"/>
          <p:nvPr/>
        </p:nvSpPr>
        <p:spPr>
          <a:xfrm>
            <a:off x="8750300" y="7150100"/>
            <a:ext cx="1206500" cy="30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ctr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700" b="0" i="0" u="none" strike="noStrike" cap="none">
                <a:solidFill>
                  <a:srgbClr val="003350"/>
                </a:solidFill>
                <a:latin typeface="Calibri"/>
                <a:ea typeface="Calibri"/>
                <a:cs typeface="Calibri"/>
                <a:sym typeface="Calibri"/>
              </a:rPr>
              <a:t>다음</a:t>
            </a:r>
            <a:r>
              <a:rPr lang="ko-KR" sz="1700" b="0" i="0" u="none" strike="noStrike" cap="none">
                <a:solidFill>
                  <a:srgbClr val="003350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ko-KR" sz="1700" b="0" i="0" u="none" strike="noStrike" cap="none">
                <a:solidFill>
                  <a:srgbClr val="003350"/>
                </a:solidFill>
                <a:latin typeface="Calibri"/>
                <a:ea typeface="Calibri"/>
                <a:cs typeface="Calibri"/>
                <a:sym typeface="Calibri"/>
              </a:rPr>
              <a:t>회의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3350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"/>
          <p:cNvSpPr txBox="1"/>
          <p:nvPr/>
        </p:nvSpPr>
        <p:spPr>
          <a:xfrm>
            <a:off x="1485900" y="4305300"/>
            <a:ext cx="7581900" cy="241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sz="73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본사 설계 방향성</a:t>
            </a:r>
            <a:endParaRPr b="1"/>
          </a:p>
        </p:txBody>
      </p:sp>
      <p:sp>
        <p:nvSpPr>
          <p:cNvPr id="192" name="Google Shape;192;p3"/>
          <p:cNvSpPr txBox="1"/>
          <p:nvPr/>
        </p:nvSpPr>
        <p:spPr>
          <a:xfrm>
            <a:off x="1511300" y="1054100"/>
            <a:ext cx="2108200" cy="2070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marR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1700" b="0" i="0" u="none" strike="noStrike" cap="none">
                <a:solidFill>
                  <a:srgbClr val="01B6E6"/>
                </a:solidFill>
                <a:latin typeface="Arial"/>
                <a:ea typeface="Arial"/>
                <a:cs typeface="Arial"/>
                <a:sym typeface="Arial"/>
              </a:rPr>
              <a:t>01</a:t>
            </a:r>
            <a:endParaRPr/>
          </a:p>
        </p:txBody>
      </p:sp>
      <p:pic>
        <p:nvPicPr>
          <p:cNvPr id="193" name="Google Shape;193;p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9969500" y="1562100"/>
            <a:ext cx="8331201" cy="12738100"/>
          </a:xfrm>
          <a:prstGeom prst="rect">
            <a:avLst/>
          </a:prstGeom>
          <a:noFill/>
          <a:ln>
            <a:noFill/>
          </a:ln>
          <a:effectLst>
            <a:outerShdw blurRad="690781" dist="768768" dir="2700000">
              <a:srgbClr val="000000">
                <a:alpha val="49803"/>
              </a:srgbClr>
            </a:outerShdw>
          </a:effectLst>
        </p:spPr>
      </p:pic>
      <p:pic>
        <p:nvPicPr>
          <p:cNvPr id="195" name="Google Shape;195;p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15519400" y="863600"/>
            <a:ext cx="254000" cy="1778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3"/>
          <p:cNvSpPr txBox="1"/>
          <p:nvPr/>
        </p:nvSpPr>
        <p:spPr>
          <a:xfrm>
            <a:off x="15824200" y="787400"/>
            <a:ext cx="1701800" cy="317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lnSpc>
                <a:spcPct val="996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ko-KR" sz="1800">
                <a:solidFill>
                  <a:schemeClr val="lt1"/>
                </a:solidFill>
              </a:rPr>
              <a:t>sixnet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g3160e6660d3_1_63"/>
          <p:cNvGrpSpPr/>
          <p:nvPr/>
        </p:nvGrpSpPr>
        <p:grpSpPr>
          <a:xfrm>
            <a:off x="6339801" y="5883814"/>
            <a:ext cx="11621695" cy="2893346"/>
            <a:chOff x="7162800" y="1249680"/>
            <a:chExt cx="10683867" cy="4066945"/>
          </a:xfrm>
        </p:grpSpPr>
        <p:sp>
          <p:nvSpPr>
            <p:cNvPr id="236" name="Google Shape;236;g3160e6660d3_1_63"/>
            <p:cNvSpPr/>
            <p:nvPr/>
          </p:nvSpPr>
          <p:spPr>
            <a:xfrm>
              <a:off x="7331067" y="1422805"/>
              <a:ext cx="10515600" cy="3893820"/>
            </a:xfrm>
            <a:prstGeom prst="rect">
              <a:avLst/>
            </a:prstGeom>
            <a:solidFill>
              <a:srgbClr val="EEEEE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3160e6660d3_1_63"/>
            <p:cNvSpPr/>
            <p:nvPr/>
          </p:nvSpPr>
          <p:spPr>
            <a:xfrm>
              <a:off x="7162800" y="1249680"/>
              <a:ext cx="10515600" cy="389382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g3160e6660d3_1_63"/>
          <p:cNvSpPr txBox="1"/>
          <p:nvPr/>
        </p:nvSpPr>
        <p:spPr>
          <a:xfrm>
            <a:off x="292100" y="-510"/>
            <a:ext cx="9817713" cy="253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ko-KR" altLang="en-US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본사 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- 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요구사항 </a:t>
            </a:r>
            <a:r>
              <a:rPr lang="ko-KR" altLang="en-US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및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설계 원칙 </a:t>
            </a:r>
            <a:endParaRPr sz="3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g3160e6660d3_1_63"/>
          <p:cNvGrpSpPr/>
          <p:nvPr/>
        </p:nvGrpSpPr>
        <p:grpSpPr>
          <a:xfrm>
            <a:off x="1038235" y="3654080"/>
            <a:ext cx="4946554" cy="1075503"/>
            <a:chOff x="1323341" y="4480469"/>
            <a:chExt cx="5087854" cy="1075503"/>
          </a:xfrm>
        </p:grpSpPr>
        <p:sp>
          <p:nvSpPr>
            <p:cNvPr id="244" name="Google Shape;244;g3160e6660d3_1_63"/>
            <p:cNvSpPr/>
            <p:nvPr/>
          </p:nvSpPr>
          <p:spPr>
            <a:xfrm>
              <a:off x="1446312" y="4607168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3274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5" name="Google Shape;245;g3160e6660d3_1_63"/>
            <p:cNvSpPr/>
            <p:nvPr/>
          </p:nvSpPr>
          <p:spPr>
            <a:xfrm>
              <a:off x="1323341" y="4480469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29FD9"/>
            </a:solidFill>
            <a:ln w="57150" cap="rnd" cmpd="sng">
              <a:solidFill>
                <a:srgbClr val="129F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STP 요구사항</a:t>
              </a:r>
              <a:endParaRPr sz="40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248" name="Google Shape;248;g3160e6660d3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60e6660d3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50" name="Google Shape;250;g3160e6660d3_1_63"/>
          <p:cNvGrpSpPr/>
          <p:nvPr/>
        </p:nvGrpSpPr>
        <p:grpSpPr>
          <a:xfrm>
            <a:off x="1006476" y="6945282"/>
            <a:ext cx="4978314" cy="1017078"/>
            <a:chOff x="1396971" y="7811286"/>
            <a:chExt cx="5048265" cy="1017078"/>
          </a:xfrm>
        </p:grpSpPr>
        <p:sp>
          <p:nvSpPr>
            <p:cNvPr id="251" name="Google Shape;251;g3160e6660d3_1_63"/>
            <p:cNvSpPr/>
            <p:nvPr/>
          </p:nvSpPr>
          <p:spPr>
            <a:xfrm>
              <a:off x="1480353" y="7879560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29F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52" name="Google Shape;252;g3160e6660d3_1_63"/>
            <p:cNvSpPr/>
            <p:nvPr/>
          </p:nvSpPr>
          <p:spPr>
            <a:xfrm>
              <a:off x="1396971" y="7811286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3274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VLAN 요구사항</a:t>
              </a:r>
              <a:endParaRPr sz="40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grpSp>
        <p:nvGrpSpPr>
          <p:cNvPr id="21" name="Google Shape;235;g3160e6660d3_1_63">
            <a:extLst>
              <a:ext uri="{FF2B5EF4-FFF2-40B4-BE49-F238E27FC236}">
                <a16:creationId xmlns:a16="http://schemas.microsoft.com/office/drawing/2014/main" id="{C56F6A8E-526B-4E53-82B6-5BF430672C8B}"/>
              </a:ext>
            </a:extLst>
          </p:cNvPr>
          <p:cNvGrpSpPr/>
          <p:nvPr/>
        </p:nvGrpSpPr>
        <p:grpSpPr>
          <a:xfrm>
            <a:off x="6339802" y="2736019"/>
            <a:ext cx="11621695" cy="3021988"/>
            <a:chOff x="7162800" y="1249680"/>
            <a:chExt cx="10683867" cy="4066945"/>
          </a:xfrm>
        </p:grpSpPr>
        <p:sp>
          <p:nvSpPr>
            <p:cNvPr id="22" name="Google Shape;236;g3160e6660d3_1_63">
              <a:extLst>
                <a:ext uri="{FF2B5EF4-FFF2-40B4-BE49-F238E27FC236}">
                  <a16:creationId xmlns:a16="http://schemas.microsoft.com/office/drawing/2014/main" id="{83FD810D-411E-4745-84CE-9B3587734ABC}"/>
                </a:ext>
              </a:extLst>
            </p:cNvPr>
            <p:cNvSpPr/>
            <p:nvPr/>
          </p:nvSpPr>
          <p:spPr>
            <a:xfrm>
              <a:off x="7331067" y="1422805"/>
              <a:ext cx="10515600" cy="3893820"/>
            </a:xfrm>
            <a:prstGeom prst="rect">
              <a:avLst/>
            </a:prstGeom>
            <a:solidFill>
              <a:srgbClr val="EEEEE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7;g3160e6660d3_1_63">
              <a:extLst>
                <a:ext uri="{FF2B5EF4-FFF2-40B4-BE49-F238E27FC236}">
                  <a16:creationId xmlns:a16="http://schemas.microsoft.com/office/drawing/2014/main" id="{A46D0838-041E-4FA2-B810-C8FDADB897C7}"/>
                </a:ext>
              </a:extLst>
            </p:cNvPr>
            <p:cNvSpPr/>
            <p:nvPr/>
          </p:nvSpPr>
          <p:spPr>
            <a:xfrm>
              <a:off x="7162800" y="1249680"/>
              <a:ext cx="10515600" cy="389382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2;g3160e6660d3_1_63">
            <a:extLst>
              <a:ext uri="{FF2B5EF4-FFF2-40B4-BE49-F238E27FC236}">
                <a16:creationId xmlns:a16="http://schemas.microsoft.com/office/drawing/2014/main" id="{39B86B02-5D88-4844-9A08-4DF35CE9B261}"/>
              </a:ext>
            </a:extLst>
          </p:cNvPr>
          <p:cNvSpPr/>
          <p:nvPr/>
        </p:nvSpPr>
        <p:spPr>
          <a:xfrm>
            <a:off x="6522837" y="2882282"/>
            <a:ext cx="11438660" cy="248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60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ko-KR" sz="2000" i="0" u="none" strike="noStrike" cap="none">
                <a:solidFill>
                  <a:srgbClr val="000000"/>
                </a:solidFill>
                <a:latin typeface="ONE Mobile Title OTF"/>
                <a:ea typeface="Ubuntu"/>
                <a:cs typeface="Ubuntu"/>
                <a:sym typeface="Ubuntu"/>
              </a:rPr>
              <a:t>현재 네트워크의 안정성과 효율적인 관리를 강화하기 위한 프로토콜</a:t>
            </a:r>
            <a:endParaRPr lang="en-US" altLang="ko-KR" sz="2000">
              <a:latin typeface="ONE Mobile Title OTF"/>
              <a:ea typeface="Ubuntu"/>
            </a:endParaRPr>
          </a:p>
          <a:p>
            <a:pPr marL="10160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ko-KR" sz="2000" i="0" u="none" strike="noStrike" cap="none">
                <a:solidFill>
                  <a:srgbClr val="000000"/>
                </a:solidFill>
                <a:latin typeface="ONE Mobile Title OTF"/>
                <a:ea typeface="Ubuntu"/>
                <a:cs typeface="Ubuntu"/>
                <a:sym typeface="Ubuntu"/>
              </a:rPr>
              <a:t>다양한 네트워크 환경에서 유연한 네트워크 분할과 관리가 용이한</a:t>
            </a:r>
            <a:r>
              <a:rPr lang="en-US" altLang="ko-KR" sz="2000" i="0" u="none" strike="noStrike" cap="none">
                <a:solidFill>
                  <a:srgbClr val="000000"/>
                </a:solidFill>
                <a:latin typeface="ONE Mobile Title OTF"/>
                <a:ea typeface="Ubuntu"/>
                <a:cs typeface="Ubuntu"/>
                <a:sym typeface="Ubuntu"/>
              </a:rPr>
              <a:t> </a:t>
            </a:r>
            <a:r>
              <a:rPr lang="ko-KR" altLang="en-US" sz="2000" i="0" u="none" strike="noStrike" cap="none">
                <a:solidFill>
                  <a:srgbClr val="000000"/>
                </a:solidFill>
                <a:latin typeface="ONE Mobile Title OTF"/>
                <a:ea typeface="Ubuntu"/>
                <a:cs typeface="Ubuntu"/>
                <a:sym typeface="Ubuntu"/>
              </a:rPr>
              <a:t>프로토콜</a:t>
            </a:r>
            <a:endParaRPr lang="en-US" altLang="ko-KR" sz="2000">
              <a:latin typeface="ONE Mobile Title OTF"/>
              <a:ea typeface="Ubuntu"/>
            </a:endParaRPr>
          </a:p>
          <a:p>
            <a:pPr marL="10160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ko-KR" sz="2000" i="0" u="none" strike="noStrike" cap="none">
                <a:solidFill>
                  <a:srgbClr val="000000"/>
                </a:solidFill>
                <a:latin typeface="ONE Mobile Title OTF"/>
                <a:ea typeface="Ubuntu"/>
                <a:cs typeface="Ubuntu"/>
                <a:sym typeface="Ubuntu"/>
              </a:rPr>
              <a:t>향후 확장성</a:t>
            </a:r>
            <a:r>
              <a:rPr lang="ko-KR" altLang="en-US" sz="2000" i="0" u="none" strike="noStrike" cap="none">
                <a:solidFill>
                  <a:srgbClr val="000000"/>
                </a:solidFill>
                <a:latin typeface="ONE Mobile Title OTF"/>
                <a:ea typeface="Ubuntu"/>
                <a:cs typeface="Ubuntu"/>
                <a:sym typeface="Ubuntu"/>
              </a:rPr>
              <a:t>과 </a:t>
            </a:r>
            <a:r>
              <a:rPr lang="ko-KR" sz="2000" i="0" u="none" strike="noStrike" cap="none">
                <a:solidFill>
                  <a:srgbClr val="000000"/>
                </a:solidFill>
                <a:latin typeface="ONE Mobile Title OTF"/>
                <a:ea typeface="Ubuntu"/>
                <a:cs typeface="Ubuntu"/>
                <a:sym typeface="Ubuntu"/>
              </a:rPr>
              <a:t>트래픽을</a:t>
            </a:r>
            <a:r>
              <a:rPr lang="en-US" altLang="ko-KR" sz="2000" i="0" u="none" strike="noStrike" cap="none">
                <a:solidFill>
                  <a:srgbClr val="000000"/>
                </a:solidFill>
                <a:latin typeface="ONE Mobile Title OTF"/>
                <a:ea typeface="Ubuntu"/>
                <a:cs typeface="Ubuntu"/>
                <a:sym typeface="Ubuntu"/>
              </a:rPr>
              <a:t> </a:t>
            </a:r>
            <a:r>
              <a:rPr lang="ko-KR" altLang="en-US" sz="2000" i="0" u="none" strike="noStrike" cap="none">
                <a:solidFill>
                  <a:srgbClr val="000000"/>
                </a:solidFill>
                <a:latin typeface="ONE Mobile Title OTF"/>
                <a:ea typeface="Ubuntu"/>
                <a:cs typeface="Ubuntu"/>
                <a:sym typeface="Ubuntu"/>
              </a:rPr>
              <a:t>최적화할 수 있는 프로토콜</a:t>
            </a:r>
            <a:endParaRPr sz="2000" i="0" u="none" strike="noStrike" cap="none">
              <a:solidFill>
                <a:srgbClr val="000000"/>
              </a:solidFill>
              <a:latin typeface="ONE Mobile Title OTF"/>
              <a:sym typeface="Arial"/>
            </a:endParaRPr>
          </a:p>
        </p:txBody>
      </p:sp>
      <p:sp>
        <p:nvSpPr>
          <p:cNvPr id="26" name="Google Shape;242;g3160e6660d3_1_63">
            <a:extLst>
              <a:ext uri="{FF2B5EF4-FFF2-40B4-BE49-F238E27FC236}">
                <a16:creationId xmlns:a16="http://schemas.microsoft.com/office/drawing/2014/main" id="{26B1EAD2-1E9D-414B-9021-FFBF26543EDA}"/>
              </a:ext>
            </a:extLst>
          </p:cNvPr>
          <p:cNvSpPr/>
          <p:nvPr/>
        </p:nvSpPr>
        <p:spPr>
          <a:xfrm>
            <a:off x="6522837" y="6154763"/>
            <a:ext cx="11438659" cy="248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6000" lvl="0" indent="-457200">
              <a:lnSpc>
                <a:spcPct val="150000"/>
              </a:lnSpc>
              <a:buAutoNum type="alphaUcPeriod"/>
            </a:pPr>
            <a:r>
              <a:rPr lang="ko-KR" altLang="en-US" sz="2000">
                <a:latin typeface="Ubuntu" panose="020B0600000101010101" charset="0"/>
                <a:ea typeface="Ubuntu"/>
                <a:cs typeface="Ubuntu"/>
                <a:sym typeface="Ubuntu"/>
              </a:rPr>
              <a:t>모든 </a:t>
            </a:r>
            <a:r>
              <a:rPr lang="en-US" altLang="ko-KR" sz="2000">
                <a:latin typeface="Ubuntu" panose="020B0600000101010101" charset="0"/>
                <a:ea typeface="Ubuntu"/>
                <a:cs typeface="Ubuntu"/>
                <a:sym typeface="Ubuntu"/>
              </a:rPr>
              <a:t>IPT </a:t>
            </a:r>
            <a:r>
              <a:rPr lang="ko-KR" altLang="en-US" sz="2000">
                <a:latin typeface="Ubuntu" panose="020B0600000101010101" charset="0"/>
                <a:ea typeface="Ubuntu"/>
                <a:cs typeface="Ubuntu"/>
                <a:sym typeface="Ubuntu"/>
              </a:rPr>
              <a:t>단말기가 시스코 제품으로 구성</a:t>
            </a:r>
          </a:p>
          <a:p>
            <a:pPr marL="1016000" lvl="0" indent="-457200">
              <a:lnSpc>
                <a:spcPct val="150000"/>
              </a:lnSpc>
              <a:buAutoNum type="alphaUcPeriod"/>
            </a:pPr>
            <a:r>
              <a:rPr lang="ko-KR" altLang="en-US" sz="2000">
                <a:latin typeface="Ubuntu" panose="020B0600000101010101" charset="0"/>
                <a:ea typeface="Ubuntu"/>
                <a:cs typeface="Ubuntu"/>
                <a:sym typeface="Ubuntu"/>
              </a:rPr>
              <a:t>각 층에 여러 개의 </a:t>
            </a:r>
            <a:r>
              <a:rPr lang="en-US" altLang="ko-KR" sz="2000">
                <a:latin typeface="Ubuntu" panose="020B0600000101010101" charset="0"/>
                <a:ea typeface="Ubuntu"/>
                <a:cs typeface="Ubuntu"/>
                <a:sym typeface="Ubuntu"/>
              </a:rPr>
              <a:t>VLAN</a:t>
            </a:r>
            <a:r>
              <a:rPr lang="ko-KR" altLang="en-US" sz="2000">
                <a:latin typeface="Ubuntu" panose="020B0600000101010101" charset="0"/>
                <a:ea typeface="Ubuntu"/>
                <a:cs typeface="Ubuntu"/>
                <a:sym typeface="Ubuntu"/>
              </a:rPr>
              <a:t>이 존재</a:t>
            </a:r>
            <a:r>
              <a:rPr lang="en-US" altLang="ko-KR" sz="2000">
                <a:latin typeface="Ubuntu" panose="020B0600000101010101" charset="0"/>
                <a:ea typeface="Ubuntu"/>
                <a:cs typeface="Ubuntu"/>
                <a:sym typeface="Ubuntu"/>
              </a:rPr>
              <a:t>, </a:t>
            </a:r>
            <a:r>
              <a:rPr lang="ko-KR" altLang="en-US" sz="2000">
                <a:latin typeface="Ubuntu" panose="020B0600000101010101" charset="0"/>
                <a:ea typeface="Ubuntu"/>
                <a:cs typeface="Ubuntu"/>
                <a:sym typeface="Ubuntu"/>
              </a:rPr>
              <a:t>층간에는 독립적인 </a:t>
            </a:r>
            <a:r>
              <a:rPr lang="en-US" altLang="ko-KR" sz="2000">
                <a:latin typeface="Ubuntu" panose="020B0600000101010101" charset="0"/>
                <a:ea typeface="Ubuntu"/>
                <a:cs typeface="Ubuntu"/>
                <a:sym typeface="Ubuntu"/>
              </a:rPr>
              <a:t>VLAN</a:t>
            </a:r>
            <a:r>
              <a:rPr lang="ko-KR" altLang="en-US" sz="2000">
                <a:latin typeface="Ubuntu" panose="020B0600000101010101" charset="0"/>
                <a:ea typeface="Ubuntu"/>
                <a:cs typeface="Ubuntu"/>
                <a:sym typeface="Ubuntu"/>
              </a:rPr>
              <a:t>으로 구성</a:t>
            </a:r>
            <a:endParaRPr lang="en-US" altLang="ko-KR" sz="2000">
              <a:latin typeface="Ubuntu" panose="020B0600000101010101" charset="0"/>
              <a:ea typeface="Ubuntu"/>
              <a:cs typeface="Ubuntu"/>
              <a:sym typeface="Ubuntu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3160e6660d3_1_63"/>
          <p:cNvSpPr txBox="1"/>
          <p:nvPr/>
        </p:nvSpPr>
        <p:spPr>
          <a:xfrm>
            <a:off x="292100" y="-510"/>
            <a:ext cx="9817713" cy="27699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ko-KR" altLang="en-US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본사 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- </a:t>
            </a:r>
            <a:r>
              <a:rPr lang="en-US" alt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STP </a:t>
            </a:r>
            <a:r>
              <a:rPr lang="ko-KR" altLang="en-US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기술 비교</a:t>
            </a:r>
            <a:r>
              <a:rPr lang="ko-KR" sz="4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</a:t>
            </a:r>
            <a:endParaRPr sz="4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8" name="Google Shape;248;g3160e6660d3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60e6660d3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503B4C55-DAEF-4A60-A696-F2B27FB176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09313997"/>
              </p:ext>
            </p:extLst>
          </p:nvPr>
        </p:nvGraphicFramePr>
        <p:xfrm>
          <a:off x="1222375" y="2622550"/>
          <a:ext cx="15843250" cy="6445248"/>
        </p:xfrm>
        <a:graphic>
          <a:graphicData uri="http://schemas.openxmlformats.org/drawingml/2006/table">
            <a:tbl>
              <a:tblPr>
                <a:tableStyleId>{F4757A28-2E28-4AA9-B066-7CF037C45422}</a:tableStyleId>
              </a:tblPr>
              <a:tblGrid>
                <a:gridCol w="2879724">
                  <a:extLst>
                    <a:ext uri="{9D8B030D-6E8A-4147-A177-3AD203B41FA5}">
                      <a16:colId xmlns:a16="http://schemas.microsoft.com/office/drawing/2014/main" val="3857883618"/>
                    </a:ext>
                  </a:extLst>
                </a:gridCol>
                <a:gridCol w="4325621">
                  <a:extLst>
                    <a:ext uri="{9D8B030D-6E8A-4147-A177-3AD203B41FA5}">
                      <a16:colId xmlns:a16="http://schemas.microsoft.com/office/drawing/2014/main" val="4034019436"/>
                    </a:ext>
                  </a:extLst>
                </a:gridCol>
                <a:gridCol w="4320092">
                  <a:extLst>
                    <a:ext uri="{9D8B030D-6E8A-4147-A177-3AD203B41FA5}">
                      <a16:colId xmlns:a16="http://schemas.microsoft.com/office/drawing/2014/main" val="3893887435"/>
                    </a:ext>
                  </a:extLst>
                </a:gridCol>
                <a:gridCol w="4317813">
                  <a:extLst>
                    <a:ext uri="{9D8B030D-6E8A-4147-A177-3AD203B41FA5}">
                      <a16:colId xmlns:a16="http://schemas.microsoft.com/office/drawing/2014/main" val="1338403717"/>
                    </a:ext>
                  </a:extLst>
                </a:gridCol>
              </a:tblGrid>
              <a:tr h="1281608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비교 항목</a:t>
                      </a:r>
                      <a:endParaRPr lang="ko-KR" altLang="en-US" sz="3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STP</a:t>
                      </a:r>
                      <a:endParaRPr lang="en-US" sz="4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i="0" u="none" strike="noStrike" baseline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RSTP</a:t>
                      </a:r>
                      <a:endParaRPr lang="en-US" sz="4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4000" b="1" u="none" strike="noStrike" baseline="0" dirty="0">
                          <a:solidFill>
                            <a:schemeClr val="bg1"/>
                          </a:solidFill>
                          <a:effectLst/>
                          <a:latin typeface="Ubuntu" panose="020B0600000101010101" charset="0"/>
                        </a:rPr>
                        <a:t>MSTP</a:t>
                      </a:r>
                      <a:endParaRPr lang="en-US" sz="4000" b="1" i="0" u="none" strike="noStrike" baseline="0" dirty="0">
                        <a:solidFill>
                          <a:schemeClr val="bg1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>
                    <a:solidFill>
                      <a:srgbClr val="13274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53778778"/>
                  </a:ext>
                </a:extLst>
              </a:tr>
              <a:tr h="12909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u="none" strike="noStrike" baseline="0" dirty="0">
                          <a:effectLst/>
                          <a:latin typeface="Ubuntu" panose="020B0600000101010101" charset="0"/>
                        </a:rPr>
                        <a:t>설명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L2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루프 방지 기술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빠른 복구 속도의 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L2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루프 방지 기술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u="none" strike="noStrike" baseline="0">
                          <a:effectLst/>
                          <a:latin typeface="Ubuntu" panose="020B0600000101010101" charset="0"/>
                        </a:rPr>
                        <a:t>VLAN</a:t>
                      </a:r>
                      <a:r>
                        <a:rPr lang="ko-KR" altLang="en-US" sz="2500" u="none" strike="noStrike" baseline="0">
                          <a:effectLst/>
                          <a:latin typeface="Ubuntu" panose="020B0600000101010101" charset="0"/>
                        </a:rPr>
                        <a:t> 그룹별</a:t>
                      </a:r>
                      <a:endParaRPr lang="en-US" altLang="ko-KR" sz="2500" u="none" strike="noStrike" baseline="0">
                        <a:effectLst/>
                        <a:latin typeface="Ubuntu" panose="020B0600000101010101" charset="0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트래픽 최적화 기술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3905747967"/>
                  </a:ext>
                </a:extLst>
              </a:tr>
              <a:tr h="12909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장점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간단한 설정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뻐른 수렴 속도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VLAN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별로 별도의 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인스턴스 구성 가능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079785990"/>
                  </a:ext>
                </a:extLst>
              </a:tr>
              <a:tr h="12909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단점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수렴 속도 느림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다중 </a:t>
                      </a:r>
                      <a:r>
                        <a:rPr lang="en-US" altLang="ko-KR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VLAN </a:t>
                      </a:r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환경에서 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비효율적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복잡한 설정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292334229"/>
                  </a:ext>
                </a:extLst>
              </a:tr>
              <a:tr h="1290910"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3000" b="1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적용대상</a:t>
                      </a:r>
                      <a:endParaRPr lang="ko-KR" altLang="en-US" sz="3000" b="1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소규모 네트워크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중소규모 네트워크</a:t>
                      </a:r>
                      <a:endParaRPr lang="en-US" altLang="ko-KR" sz="2500" b="0" i="0" u="none" strike="noStrike" baseline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2500" b="0" i="0" u="none" strike="noStrike" baseline="0">
                          <a:solidFill>
                            <a:srgbClr val="000000"/>
                          </a:solidFill>
                          <a:effectLst/>
                          <a:latin typeface="Ubuntu" panose="020B0600000101010101" charset="0"/>
                          <a:ea typeface="맑은 고딕" panose="020B0503020000020004" pitchFamily="50" charset="-127"/>
                        </a:rPr>
                        <a:t>대규모 네트워크</a:t>
                      </a:r>
                      <a:endParaRPr lang="en-US" altLang="ko-KR" sz="2500" b="0" i="0" u="none" strike="noStrike" baseline="0" dirty="0">
                        <a:solidFill>
                          <a:srgbClr val="000000"/>
                        </a:solidFill>
                        <a:effectLst/>
                        <a:latin typeface="Ubuntu" panose="020B0600000101010101" charset="0"/>
                        <a:ea typeface="맑은 고딕" panose="020B0503020000020004" pitchFamily="50" charset="-127"/>
                      </a:endParaRPr>
                    </a:p>
                  </a:txBody>
                  <a:tcPr marL="7072" marR="7072" marT="7072" marB="0" anchor="ctr"/>
                </a:tc>
                <a:extLst>
                  <a:ext uri="{0D108BD9-81ED-4DB2-BD59-A6C34878D82A}">
                    <a16:rowId xmlns:a16="http://schemas.microsoft.com/office/drawing/2014/main" val="993788861"/>
                  </a:ext>
                </a:extLst>
              </a:tr>
            </a:tbl>
          </a:graphicData>
        </a:graphic>
      </p:graphicFrame>
      <p:sp>
        <p:nvSpPr>
          <p:cNvPr id="6" name="Google Shape;1371;g2f401d67a6d_0_2299">
            <a:extLst>
              <a:ext uri="{FF2B5EF4-FFF2-40B4-BE49-F238E27FC236}">
                <a16:creationId xmlns:a16="http://schemas.microsoft.com/office/drawing/2014/main" id="{E11FB1DC-21ED-45EA-A741-888979E6AF3A}"/>
              </a:ext>
            </a:extLst>
          </p:cNvPr>
          <p:cNvSpPr txBox="1"/>
          <p:nvPr/>
        </p:nvSpPr>
        <p:spPr>
          <a:xfrm>
            <a:off x="12744450" y="2622549"/>
            <a:ext cx="4321175" cy="6445249"/>
          </a:xfrm>
          <a:prstGeom prst="rect">
            <a:avLst/>
          </a:prstGeom>
          <a:noFill/>
          <a:ln w="7620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100"/>
          </a:p>
        </p:txBody>
      </p:sp>
    </p:spTree>
    <p:extLst>
      <p:ext uri="{BB962C8B-B14F-4D97-AF65-F5344CB8AC3E}">
        <p14:creationId xmlns:p14="http://schemas.microsoft.com/office/powerpoint/2010/main" val="35176375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330FC9E-6D5B-4DB8-BF46-BED1AE94AF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F56C340-B923-473F-BF34-FEEA5CD2A5DB}"/>
              </a:ext>
            </a:extLst>
          </p:cNvPr>
          <p:cNvSpPr txBox="1"/>
          <p:nvPr/>
        </p:nvSpPr>
        <p:spPr>
          <a:xfrm>
            <a:off x="0" y="0"/>
            <a:ext cx="4373880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MSTP Config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0575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6D05F80-6ABA-4D5D-A931-77564FD4D34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62AA3838-FC97-4A7D-AFEA-9A6FDC78300E}"/>
              </a:ext>
            </a:extLst>
          </p:cNvPr>
          <p:cNvSpPr txBox="1"/>
          <p:nvPr/>
        </p:nvSpPr>
        <p:spPr>
          <a:xfrm>
            <a:off x="0" y="0"/>
            <a:ext cx="4373880" cy="86177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ko-KR" altLang="en-US" sz="1000" b="1">
                <a:solidFill>
                  <a:srgbClr val="13274C"/>
                </a:solidFill>
              </a:rPr>
              <a:t> </a:t>
            </a:r>
            <a:endParaRPr lang="en-US" altLang="ko-KR" sz="1000" b="1">
              <a:solidFill>
                <a:srgbClr val="13274C"/>
              </a:solidFill>
            </a:endParaRPr>
          </a:p>
          <a:p>
            <a:r>
              <a:rPr lang="ko-KR" altLang="en-US" sz="4000" b="1">
                <a:solidFill>
                  <a:srgbClr val="13274C"/>
                </a:solidFill>
              </a:rPr>
              <a:t> </a:t>
            </a:r>
            <a:r>
              <a:rPr lang="en-US" altLang="ko-KR" sz="4000" b="1">
                <a:solidFill>
                  <a:srgbClr val="13274C"/>
                </a:solidFill>
              </a:rPr>
              <a:t>IPT Service</a:t>
            </a:r>
            <a:endParaRPr lang="ko-KR" altLang="en-US" sz="4000" b="1">
              <a:solidFill>
                <a:srgbClr val="13274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4931297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5" name="Google Shape;235;g3160e6660d3_1_63"/>
          <p:cNvGrpSpPr/>
          <p:nvPr/>
        </p:nvGrpSpPr>
        <p:grpSpPr>
          <a:xfrm>
            <a:off x="6339802" y="6057630"/>
            <a:ext cx="11621695" cy="3201958"/>
            <a:chOff x="7162800" y="1249680"/>
            <a:chExt cx="10683867" cy="4085174"/>
          </a:xfrm>
        </p:grpSpPr>
        <p:sp>
          <p:nvSpPr>
            <p:cNvPr id="236" name="Google Shape;236;g3160e6660d3_1_63"/>
            <p:cNvSpPr/>
            <p:nvPr/>
          </p:nvSpPr>
          <p:spPr>
            <a:xfrm>
              <a:off x="7331067" y="1441034"/>
              <a:ext cx="10515600" cy="3893820"/>
            </a:xfrm>
            <a:prstGeom prst="rect">
              <a:avLst/>
            </a:prstGeom>
            <a:solidFill>
              <a:srgbClr val="EEEEE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g3160e6660d3_1_63"/>
            <p:cNvSpPr/>
            <p:nvPr/>
          </p:nvSpPr>
          <p:spPr>
            <a:xfrm>
              <a:off x="7162800" y="1249680"/>
              <a:ext cx="10515600" cy="389382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1" name="Google Shape;241;g3160e6660d3_1_63"/>
          <p:cNvSpPr txBox="1"/>
          <p:nvPr/>
        </p:nvSpPr>
        <p:spPr>
          <a:xfrm>
            <a:off x="292100" y="-510"/>
            <a:ext cx="9817713" cy="2539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37125" tIns="68550" rIns="137125" bIns="68550" anchor="t" anchorCtr="0">
            <a:spAutoFit/>
          </a:bodyPr>
          <a:lstStyle/>
          <a:p>
            <a:pPr marL="1524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ko-KR" sz="6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1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. </a:t>
            </a:r>
            <a:r>
              <a:rPr lang="ko-KR" altLang="en-US" sz="5000" b="1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본사 </a:t>
            </a:r>
            <a:r>
              <a:rPr lang="ko-KR" sz="5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설계</a:t>
            </a:r>
            <a:br>
              <a:rPr lang="ko-KR" sz="48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</a:br>
            <a:r>
              <a:rPr lang="ko-KR" sz="27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   - 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요구사항 </a:t>
            </a:r>
            <a:r>
              <a:rPr lang="ko-KR" altLang="en-US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및</a:t>
            </a:r>
            <a:r>
              <a:rPr lang="ko-KR" sz="3000" b="1" i="0" u="none" strike="noStrike" cap="none">
                <a:solidFill>
                  <a:srgbClr val="13274C"/>
                </a:solidFill>
                <a:latin typeface="Ubuntu"/>
                <a:ea typeface="Ubuntu"/>
                <a:cs typeface="Ubuntu"/>
                <a:sym typeface="Ubuntu"/>
              </a:rPr>
              <a:t> 설계 원칙 </a:t>
            </a:r>
            <a:endParaRPr sz="3000" b="0" i="0" u="none" strike="noStrike" cap="none">
              <a:solidFill>
                <a:srgbClr val="13274C"/>
              </a:solidFill>
              <a:latin typeface="Ubuntu"/>
              <a:ea typeface="Ubuntu"/>
              <a:cs typeface="Ubuntu"/>
              <a:sym typeface="Ubuntu"/>
            </a:endParaRPr>
          </a:p>
          <a:p>
            <a:pPr marL="6858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100" b="0" i="0" u="none" strike="noStrike" cap="none">
              <a:solidFill>
                <a:srgbClr val="33B8E4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243" name="Google Shape;243;g3160e6660d3_1_63"/>
          <p:cNvGrpSpPr/>
          <p:nvPr/>
        </p:nvGrpSpPr>
        <p:grpSpPr>
          <a:xfrm>
            <a:off x="1038235" y="3654080"/>
            <a:ext cx="4946554" cy="1075503"/>
            <a:chOff x="1323341" y="4480469"/>
            <a:chExt cx="5087854" cy="1075503"/>
          </a:xfrm>
        </p:grpSpPr>
        <p:sp>
          <p:nvSpPr>
            <p:cNvPr id="244" name="Google Shape;244;g3160e6660d3_1_63"/>
            <p:cNvSpPr/>
            <p:nvPr/>
          </p:nvSpPr>
          <p:spPr>
            <a:xfrm>
              <a:off x="1446312" y="4607168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3274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45" name="Google Shape;245;g3160e6660d3_1_63"/>
            <p:cNvSpPr/>
            <p:nvPr/>
          </p:nvSpPr>
          <p:spPr>
            <a:xfrm>
              <a:off x="1323341" y="4480469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29FD9"/>
            </a:solidFill>
            <a:ln w="57150" cap="rnd" cmpd="sng">
              <a:solidFill>
                <a:srgbClr val="129FD9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altLang="ko-KR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FHR</a:t>
              </a:r>
              <a:r>
                <a:rPr lang="ko-KR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P 요구사항</a:t>
              </a:r>
              <a:endParaRPr sz="40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  <p:pic>
        <p:nvPicPr>
          <p:cNvPr id="248" name="Google Shape;248;g3160e6660d3_1_6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292100" cy="2307754"/>
          </a:xfrm>
          <a:prstGeom prst="rect">
            <a:avLst/>
          </a:prstGeom>
          <a:noFill/>
          <a:ln>
            <a:noFill/>
          </a:ln>
        </p:spPr>
      </p:pic>
      <p:pic>
        <p:nvPicPr>
          <p:cNvPr id="249" name="Google Shape;249;g3160e6660d3_1_6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0" y="2280586"/>
            <a:ext cx="292100" cy="2413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1" name="Google Shape;235;g3160e6660d3_1_63">
            <a:extLst>
              <a:ext uri="{FF2B5EF4-FFF2-40B4-BE49-F238E27FC236}">
                <a16:creationId xmlns:a16="http://schemas.microsoft.com/office/drawing/2014/main" id="{C56F6A8E-526B-4E53-82B6-5BF430672C8B}"/>
              </a:ext>
            </a:extLst>
          </p:cNvPr>
          <p:cNvGrpSpPr/>
          <p:nvPr/>
        </p:nvGrpSpPr>
        <p:grpSpPr>
          <a:xfrm>
            <a:off x="6339802" y="2736019"/>
            <a:ext cx="11621695" cy="3021988"/>
            <a:chOff x="7162800" y="1249680"/>
            <a:chExt cx="10683867" cy="4066945"/>
          </a:xfrm>
        </p:grpSpPr>
        <p:sp>
          <p:nvSpPr>
            <p:cNvPr id="22" name="Google Shape;236;g3160e6660d3_1_63">
              <a:extLst>
                <a:ext uri="{FF2B5EF4-FFF2-40B4-BE49-F238E27FC236}">
                  <a16:creationId xmlns:a16="http://schemas.microsoft.com/office/drawing/2014/main" id="{83FD810D-411E-4745-84CE-9B3587734ABC}"/>
                </a:ext>
              </a:extLst>
            </p:cNvPr>
            <p:cNvSpPr/>
            <p:nvPr/>
          </p:nvSpPr>
          <p:spPr>
            <a:xfrm>
              <a:off x="7331067" y="1422805"/>
              <a:ext cx="10515600" cy="3893820"/>
            </a:xfrm>
            <a:prstGeom prst="rect">
              <a:avLst/>
            </a:prstGeom>
            <a:solidFill>
              <a:srgbClr val="EEEEEE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7;g3160e6660d3_1_63">
              <a:extLst>
                <a:ext uri="{FF2B5EF4-FFF2-40B4-BE49-F238E27FC236}">
                  <a16:creationId xmlns:a16="http://schemas.microsoft.com/office/drawing/2014/main" id="{A46D0838-041E-4FA2-B810-C8FDADB897C7}"/>
                </a:ext>
              </a:extLst>
            </p:cNvPr>
            <p:cNvSpPr/>
            <p:nvPr/>
          </p:nvSpPr>
          <p:spPr>
            <a:xfrm>
              <a:off x="7162800" y="1249680"/>
              <a:ext cx="10515600" cy="3893820"/>
            </a:xfrm>
            <a:prstGeom prst="rect">
              <a:avLst/>
            </a:prstGeom>
            <a:solidFill>
              <a:schemeClr val="lt1"/>
            </a:solidFill>
            <a:ln w="254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4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2;g3160e6660d3_1_63">
            <a:extLst>
              <a:ext uri="{FF2B5EF4-FFF2-40B4-BE49-F238E27FC236}">
                <a16:creationId xmlns:a16="http://schemas.microsoft.com/office/drawing/2014/main" id="{39B86B02-5D88-4844-9A08-4DF35CE9B261}"/>
              </a:ext>
            </a:extLst>
          </p:cNvPr>
          <p:cNvSpPr/>
          <p:nvPr/>
        </p:nvSpPr>
        <p:spPr>
          <a:xfrm>
            <a:off x="6522837" y="2882282"/>
            <a:ext cx="11438660" cy="248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60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ko-KR" altLang="en-US" sz="2000" i="0" u="none" strike="noStrike" cap="none">
                <a:solidFill>
                  <a:srgbClr val="000000"/>
                </a:solidFill>
                <a:latin typeface="Ubuntu" panose="020B0600000101010101" charset="0"/>
                <a:ea typeface="Ubuntu"/>
                <a:cs typeface="Ubuntu"/>
                <a:sym typeface="Ubuntu"/>
              </a:rPr>
              <a:t>고가용성과 신속한 장애 복구에 중점을 두어</a:t>
            </a:r>
            <a:r>
              <a:rPr lang="en-US" altLang="ko-KR" sz="2000" i="0" u="none" strike="noStrike" cap="none">
                <a:solidFill>
                  <a:srgbClr val="000000"/>
                </a:solidFill>
                <a:latin typeface="Ubuntu" panose="020B0600000101010101" charset="0"/>
                <a:ea typeface="Ubuntu"/>
                <a:cs typeface="Ubuntu"/>
                <a:sym typeface="Ubuntu"/>
              </a:rPr>
              <a:t>, </a:t>
            </a:r>
            <a:r>
              <a:rPr lang="ko-KR" altLang="en-US" sz="2000" i="0" u="none" strike="noStrike" cap="none">
                <a:solidFill>
                  <a:srgbClr val="000000"/>
                </a:solidFill>
                <a:latin typeface="Ubuntu" panose="020B0600000101010101" charset="0"/>
                <a:ea typeface="Ubuntu"/>
                <a:cs typeface="Ubuntu"/>
                <a:sym typeface="Ubuntu"/>
              </a:rPr>
              <a:t>최적의 성능을 제공할 수 있는 </a:t>
            </a:r>
            <a:r>
              <a:rPr lang="ko-KR" sz="2000" i="0" u="none" strike="noStrike" cap="none">
                <a:solidFill>
                  <a:srgbClr val="000000"/>
                </a:solidFill>
                <a:latin typeface="Ubuntu" panose="020B0600000101010101" charset="0"/>
                <a:ea typeface="Ubuntu"/>
                <a:cs typeface="Ubuntu"/>
                <a:sym typeface="Ubuntu"/>
              </a:rPr>
              <a:t>프로토콜</a:t>
            </a:r>
            <a:endParaRPr lang="en-US" altLang="ko-KR" sz="2000">
              <a:latin typeface="Ubuntu" panose="020B0600000101010101" charset="0"/>
              <a:ea typeface="Ubuntu"/>
            </a:endParaRPr>
          </a:p>
          <a:p>
            <a:pPr marL="1016000" marR="0" lvl="0" indent="-4572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AutoNum type="alphaUcPeriod"/>
            </a:pPr>
            <a:r>
              <a:rPr lang="en-US" sz="2000">
                <a:latin typeface="Ubuntu" panose="020B0600000101010101" charset="0"/>
              </a:rPr>
              <a:t>Distribute Switch</a:t>
            </a:r>
            <a:r>
              <a:rPr lang="ko-KR" altLang="en-US" sz="2000">
                <a:latin typeface="Ubuntu" panose="020B0600000101010101" charset="0"/>
              </a:rPr>
              <a:t>와 </a:t>
            </a:r>
            <a:r>
              <a:rPr lang="en-US" altLang="ko-KR" sz="2000">
                <a:latin typeface="Ubuntu" panose="020B0600000101010101" charset="0"/>
              </a:rPr>
              <a:t>Access Switct</a:t>
            </a:r>
            <a:r>
              <a:rPr lang="ko-KR" altLang="en-US" sz="2000">
                <a:latin typeface="Ubuntu" panose="020B0600000101010101" charset="0"/>
              </a:rPr>
              <a:t>간에 </a:t>
            </a:r>
            <a:r>
              <a:rPr lang="en-US" altLang="ko-KR" sz="2000" b="1">
                <a:solidFill>
                  <a:srgbClr val="FF0000"/>
                </a:solidFill>
                <a:latin typeface="Ubuntu" panose="020B0600000101010101" charset="0"/>
              </a:rPr>
              <a:t>L2 Link Aggregation</a:t>
            </a:r>
            <a:r>
              <a:rPr lang="ko-KR" altLang="en-US" sz="2000" b="1">
                <a:solidFill>
                  <a:srgbClr val="FF0000"/>
                </a:solidFill>
                <a:latin typeface="Ubuntu" panose="020B0600000101010101" charset="0"/>
              </a:rPr>
              <a:t> </a:t>
            </a:r>
            <a:r>
              <a:rPr lang="ko-KR" altLang="en-US" sz="2000">
                <a:latin typeface="Ubuntu" panose="020B0600000101010101" charset="0"/>
              </a:rPr>
              <a:t>기술을 적용</a:t>
            </a:r>
            <a:endParaRPr sz="2000" i="0" u="none" strike="noStrike" cap="none">
              <a:solidFill>
                <a:srgbClr val="000000"/>
              </a:solidFill>
              <a:latin typeface="Ubuntu" panose="020B0600000101010101" charset="0"/>
              <a:sym typeface="Arial"/>
            </a:endParaRPr>
          </a:p>
        </p:txBody>
      </p:sp>
      <p:sp>
        <p:nvSpPr>
          <p:cNvPr id="26" name="Google Shape;242;g3160e6660d3_1_63">
            <a:extLst>
              <a:ext uri="{FF2B5EF4-FFF2-40B4-BE49-F238E27FC236}">
                <a16:creationId xmlns:a16="http://schemas.microsoft.com/office/drawing/2014/main" id="{26B1EAD2-1E9D-414B-9021-FFBF26543EDA}"/>
              </a:ext>
            </a:extLst>
          </p:cNvPr>
          <p:cNvSpPr/>
          <p:nvPr/>
        </p:nvSpPr>
        <p:spPr>
          <a:xfrm>
            <a:off x="6522837" y="6354795"/>
            <a:ext cx="11438659" cy="2486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1016000" lvl="0" indent="-457200">
              <a:lnSpc>
                <a:spcPct val="150000"/>
              </a:lnSpc>
              <a:buAutoNum type="alphaUcPeriod"/>
            </a:pPr>
            <a:r>
              <a:rPr lang="en-US" altLang="ko-KR" sz="2000">
                <a:latin typeface="Ubuntu" panose="020B0600000101010101" charset="0"/>
              </a:rPr>
              <a:t>Distribute Switch</a:t>
            </a:r>
            <a:r>
              <a:rPr lang="ko-KR" altLang="en-US" sz="2000">
                <a:latin typeface="Ubuntu" panose="020B0600000101010101" charset="0"/>
              </a:rPr>
              <a:t>와 </a:t>
            </a:r>
            <a:r>
              <a:rPr lang="en-US" altLang="ko-KR" sz="2000">
                <a:latin typeface="Ubuntu" panose="020B0600000101010101" charset="0"/>
              </a:rPr>
              <a:t>Core </a:t>
            </a:r>
            <a:r>
              <a:rPr lang="ko-KR" altLang="en-US" sz="2000">
                <a:latin typeface="Ubuntu" panose="020B0600000101010101" charset="0"/>
              </a:rPr>
              <a:t>영역간 </a:t>
            </a:r>
            <a:r>
              <a:rPr lang="en-US" altLang="ko-KR" sz="2000" b="1">
                <a:solidFill>
                  <a:srgbClr val="FF0000"/>
                </a:solidFill>
                <a:latin typeface="Ubuntu" panose="020B0600000101010101" charset="0"/>
              </a:rPr>
              <a:t>L3 Routing</a:t>
            </a:r>
            <a:r>
              <a:rPr lang="ko-KR" altLang="en-US" sz="2000">
                <a:latin typeface="Ubuntu" panose="020B0600000101010101" charset="0"/>
              </a:rPr>
              <a:t>을 사용</a:t>
            </a:r>
            <a:endParaRPr lang="en-US" altLang="ko-KR" sz="2000">
              <a:latin typeface="Ubuntu" panose="020B0600000101010101" charset="0"/>
            </a:endParaRPr>
          </a:p>
          <a:p>
            <a:pPr marL="1016000" lvl="0" indent="-457200">
              <a:lnSpc>
                <a:spcPct val="150000"/>
              </a:lnSpc>
              <a:buAutoNum type="alphaUcPeriod"/>
            </a:pPr>
            <a:r>
              <a:rPr lang="ko-KR" altLang="en-US" sz="2000">
                <a:latin typeface="Ubuntu" panose="020B0600000101010101" charset="0"/>
              </a:rPr>
              <a:t>추후 신관과 본관의 역할을 변경 시</a:t>
            </a:r>
            <a:r>
              <a:rPr lang="en-US" altLang="ko-KR" sz="2000">
                <a:latin typeface="Ubuntu" panose="020B0600000101010101" charset="0"/>
              </a:rPr>
              <a:t>, </a:t>
            </a:r>
            <a:r>
              <a:rPr lang="ko-KR" altLang="en-US" sz="2000">
                <a:latin typeface="Ubuntu" panose="020B0600000101010101" charset="0"/>
              </a:rPr>
              <a:t>유연성을 높일 수 있도록 구성</a:t>
            </a:r>
            <a:endParaRPr lang="en-US" altLang="ko-KR" sz="2000">
              <a:latin typeface="Ubuntu" panose="020B0600000101010101" charset="0"/>
            </a:endParaRPr>
          </a:p>
        </p:txBody>
      </p:sp>
      <p:grpSp>
        <p:nvGrpSpPr>
          <p:cNvPr id="19" name="Google Shape;250;g3160e6660d3_1_63">
            <a:extLst>
              <a:ext uri="{FF2B5EF4-FFF2-40B4-BE49-F238E27FC236}">
                <a16:creationId xmlns:a16="http://schemas.microsoft.com/office/drawing/2014/main" id="{81CFBD18-DC12-46C1-867D-28D3BB6269A3}"/>
              </a:ext>
            </a:extLst>
          </p:cNvPr>
          <p:cNvGrpSpPr/>
          <p:nvPr/>
        </p:nvGrpSpPr>
        <p:grpSpPr>
          <a:xfrm>
            <a:off x="1006476" y="6945282"/>
            <a:ext cx="4978314" cy="1017078"/>
            <a:chOff x="1396971" y="7811286"/>
            <a:chExt cx="5048265" cy="1017078"/>
          </a:xfrm>
        </p:grpSpPr>
        <p:sp>
          <p:nvSpPr>
            <p:cNvPr id="20" name="Google Shape;251;g3160e6660d3_1_63">
              <a:extLst>
                <a:ext uri="{FF2B5EF4-FFF2-40B4-BE49-F238E27FC236}">
                  <a16:creationId xmlns:a16="http://schemas.microsoft.com/office/drawing/2014/main" id="{A699025B-226A-431E-BB84-EDFCCD6DD422}"/>
                </a:ext>
              </a:extLst>
            </p:cNvPr>
            <p:cNvSpPr/>
            <p:nvPr/>
          </p:nvSpPr>
          <p:spPr>
            <a:xfrm>
              <a:off x="1480353" y="7879560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29FD9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42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  <p:sp>
          <p:nvSpPr>
            <p:cNvPr id="25" name="Google Shape;252;g3160e6660d3_1_63">
              <a:extLst>
                <a:ext uri="{FF2B5EF4-FFF2-40B4-BE49-F238E27FC236}">
                  <a16:creationId xmlns:a16="http://schemas.microsoft.com/office/drawing/2014/main" id="{33AFCD3A-0E61-4CA9-B2DE-CEA5960A82BC}"/>
                </a:ext>
              </a:extLst>
            </p:cNvPr>
            <p:cNvSpPr/>
            <p:nvPr/>
          </p:nvSpPr>
          <p:spPr>
            <a:xfrm>
              <a:off x="1396971" y="7811286"/>
              <a:ext cx="4964883" cy="948804"/>
            </a:xfrm>
            <a:prstGeom prst="roundRect">
              <a:avLst>
                <a:gd name="adj" fmla="val 16667"/>
              </a:avLst>
            </a:prstGeom>
            <a:solidFill>
              <a:srgbClr val="13274C"/>
            </a:solidFill>
            <a:ln>
              <a:noFill/>
            </a:ln>
          </p:spPr>
          <p:txBody>
            <a:bodyPr spcFirstLastPara="1" wrap="square" lIns="0" tIns="0" rIns="0" bIns="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 </a:t>
              </a:r>
              <a:r>
                <a:rPr lang="en-US" altLang="ko-KR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Routing </a:t>
              </a:r>
              <a:r>
                <a:rPr lang="ko-KR" sz="4000" b="1" i="0" u="none" strike="noStrike" cap="none">
                  <a:solidFill>
                    <a:schemeClr val="lt1"/>
                  </a:solidFill>
                  <a:latin typeface="Ubuntu"/>
                  <a:ea typeface="Ubuntu"/>
                  <a:cs typeface="Ubuntu"/>
                  <a:sym typeface="Ubuntu"/>
                </a:rPr>
                <a:t>요구사항</a:t>
              </a:r>
              <a:endParaRPr sz="4000" b="1" i="0" u="none" strike="noStrike" cap="none">
                <a:solidFill>
                  <a:schemeClr val="lt1"/>
                </a:solidFill>
                <a:latin typeface="Ubuntu"/>
                <a:ea typeface="Ubuntu"/>
                <a:cs typeface="Ubuntu"/>
                <a:sym typeface="Ubuntu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181826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1483</TotalTime>
  <Words>1161</Words>
  <Application>Microsoft Office PowerPoint</Application>
  <PresentationFormat>사용자 지정</PresentationFormat>
  <Paragraphs>305</Paragraphs>
  <Slides>39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39</vt:i4>
      </vt:variant>
    </vt:vector>
  </HeadingPairs>
  <TitlesOfParts>
    <vt:vector size="50" baseType="lpstr">
      <vt:lpstr>Noto Sans</vt:lpstr>
      <vt:lpstr>맑은 고딕</vt:lpstr>
      <vt:lpstr>ONE Mobile Title OTF</vt:lpstr>
      <vt:lpstr>MaruBuri Bold</vt:lpstr>
      <vt:lpstr>Calibri</vt:lpstr>
      <vt:lpstr>나눔고딕</vt:lpstr>
      <vt:lpstr>Ubuntu</vt:lpstr>
      <vt:lpstr>Arial</vt:lpstr>
      <vt:lpstr>맑은 고딕</vt:lpstr>
      <vt:lpstr>Office Theme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한국전파진흥협회</dc:creator>
  <cp:lastModifiedBy>한국전파진흥협회</cp:lastModifiedBy>
  <cp:revision>79</cp:revision>
  <dcterms:created xsi:type="dcterms:W3CDTF">2006-08-16T00:00:00Z</dcterms:created>
  <dcterms:modified xsi:type="dcterms:W3CDTF">2024-11-22T07:15:07Z</dcterms:modified>
</cp:coreProperties>
</file>